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3" r:id="rId4"/>
    <p:sldId id="262" r:id="rId5"/>
    <p:sldId id="257" r:id="rId6"/>
    <p:sldId id="258" r:id="rId7"/>
    <p:sldId id="260" r:id="rId8"/>
    <p:sldId id="261" r:id="rId9"/>
    <p:sldId id="268" r:id="rId10"/>
    <p:sldId id="266" r:id="rId11"/>
    <p:sldId id="264" r:id="rId12"/>
    <p:sldId id="275" r:id="rId13"/>
    <p:sldId id="274" r:id="rId14"/>
    <p:sldId id="269" r:id="rId15"/>
    <p:sldId id="270" r:id="rId16"/>
    <p:sldId id="272" r:id="rId17"/>
    <p:sldId id="271" r:id="rId18"/>
    <p:sldId id="273" r:id="rId19"/>
    <p:sldId id="276" r:id="rId20"/>
    <p:sldId id="277" r:id="rId21"/>
    <p:sldId id="279" r:id="rId22"/>
    <p:sldId id="299" r:id="rId23"/>
    <p:sldId id="296" r:id="rId24"/>
    <p:sldId id="297" r:id="rId25"/>
    <p:sldId id="298" r:id="rId26"/>
    <p:sldId id="282" r:id="rId27"/>
    <p:sldId id="283" r:id="rId28"/>
    <p:sldId id="284" r:id="rId29"/>
    <p:sldId id="285" r:id="rId30"/>
    <p:sldId id="288" r:id="rId31"/>
    <p:sldId id="286" r:id="rId32"/>
    <p:sldId id="287" r:id="rId33"/>
    <p:sldId id="289" r:id="rId34"/>
    <p:sldId id="290" r:id="rId35"/>
    <p:sldId id="292" r:id="rId36"/>
    <p:sldId id="293" r:id="rId37"/>
    <p:sldId id="294" r:id="rId38"/>
    <p:sldId id="295" r:id="rId39"/>
    <p:sldId id="280" r:id="rId40"/>
    <p:sldId id="281"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940"/>
    <p:restoredTop sz="94694"/>
  </p:normalViewPr>
  <p:slideViewPr>
    <p:cSldViewPr snapToGrid="0" snapToObjects="1">
      <p:cViewPr varScale="1">
        <p:scale>
          <a:sx n="127" d="100"/>
          <a:sy n="127" d="100"/>
        </p:scale>
        <p:origin x="19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D25C8B-84C2-4FE1-9615-572587F7FE35}" type="doc">
      <dgm:prSet loTypeId="urn:microsoft.com/office/officeart/2005/8/layout/default" loCatId="list" qsTypeId="urn:microsoft.com/office/officeart/2005/8/quickstyle/simple4" qsCatId="simple" csTypeId="urn:microsoft.com/office/officeart/2005/8/colors/colorful2" csCatId="colorful"/>
      <dgm:spPr/>
      <dgm:t>
        <a:bodyPr/>
        <a:lstStyle/>
        <a:p>
          <a:endParaRPr lang="en-US"/>
        </a:p>
      </dgm:t>
    </dgm:pt>
    <dgm:pt modelId="{8900E592-EA55-40FB-88BB-774B7C082BB8}">
      <dgm:prSet/>
      <dgm:spPr/>
      <dgm:t>
        <a:bodyPr/>
        <a:lstStyle/>
        <a:p>
          <a:r>
            <a:rPr lang="en-US" b="1"/>
            <a:t>git init</a:t>
          </a:r>
          <a:r>
            <a:rPr lang="en-US"/>
            <a:t> – This will transform the current directory into a Git repository.  A </a:t>
          </a:r>
          <a:r>
            <a:rPr lang="en-US" b="1"/>
            <a:t>.git</a:t>
          </a:r>
          <a:r>
            <a:rPr lang="en-US"/>
            <a:t> sub-directory will be added. This will allow you to start recording multiple versions of your project.</a:t>
          </a:r>
        </a:p>
      </dgm:t>
    </dgm:pt>
    <dgm:pt modelId="{09C69919-8206-4845-A03B-BC6EE429EAE7}" type="parTrans" cxnId="{2B88E6DC-CDD8-4889-9C45-21E9F0DD3FC0}">
      <dgm:prSet/>
      <dgm:spPr/>
      <dgm:t>
        <a:bodyPr/>
        <a:lstStyle/>
        <a:p>
          <a:endParaRPr lang="en-US"/>
        </a:p>
      </dgm:t>
    </dgm:pt>
    <dgm:pt modelId="{B38C4334-587B-4A6F-A64A-1B4980A15F6E}" type="sibTrans" cxnId="{2B88E6DC-CDD8-4889-9C45-21E9F0DD3FC0}">
      <dgm:prSet/>
      <dgm:spPr/>
      <dgm:t>
        <a:bodyPr/>
        <a:lstStyle/>
        <a:p>
          <a:endParaRPr lang="en-US"/>
        </a:p>
      </dgm:t>
    </dgm:pt>
    <dgm:pt modelId="{393DE116-6D7D-4F60-BCE9-7445F11E113B}">
      <dgm:prSet/>
      <dgm:spPr/>
      <dgm:t>
        <a:bodyPr/>
        <a:lstStyle/>
        <a:p>
          <a:r>
            <a:rPr lang="en-US" b="1"/>
            <a:t>git clone [URL of the repository] </a:t>
          </a:r>
          <a:r>
            <a:rPr lang="en-US"/>
            <a:t>– This command downloads a copy of the remote repository to your local machine.</a:t>
          </a:r>
        </a:p>
      </dgm:t>
    </dgm:pt>
    <dgm:pt modelId="{0A9E5553-51C1-4558-9D93-BCD643E0A2CE}" type="parTrans" cxnId="{A92CA0F2-0FC1-4AFB-B31B-6132251C5880}">
      <dgm:prSet/>
      <dgm:spPr/>
      <dgm:t>
        <a:bodyPr/>
        <a:lstStyle/>
        <a:p>
          <a:endParaRPr lang="en-US"/>
        </a:p>
      </dgm:t>
    </dgm:pt>
    <dgm:pt modelId="{48CC4572-815A-4DE5-983B-E4B2A6BCBF94}" type="sibTrans" cxnId="{A92CA0F2-0FC1-4AFB-B31B-6132251C5880}">
      <dgm:prSet/>
      <dgm:spPr/>
      <dgm:t>
        <a:bodyPr/>
        <a:lstStyle/>
        <a:p>
          <a:endParaRPr lang="en-US"/>
        </a:p>
      </dgm:t>
    </dgm:pt>
    <dgm:pt modelId="{5A884F78-4B75-4AF7-A7BD-63EBFC5EA80D}">
      <dgm:prSet/>
      <dgm:spPr/>
      <dgm:t>
        <a:bodyPr/>
        <a:lstStyle/>
        <a:p>
          <a:r>
            <a:rPr lang="en-US" b="1"/>
            <a:t>git branch [new branch name] </a:t>
          </a:r>
          <a:r>
            <a:rPr lang="en-US"/>
            <a:t>– This command will create a new branch only in your local system. </a:t>
          </a:r>
        </a:p>
      </dgm:t>
    </dgm:pt>
    <dgm:pt modelId="{3B493290-BB21-4184-BDE1-E035B08A3FFE}" type="parTrans" cxnId="{4827452C-888F-43E9-9B38-5288B98B7C38}">
      <dgm:prSet/>
      <dgm:spPr/>
      <dgm:t>
        <a:bodyPr/>
        <a:lstStyle/>
        <a:p>
          <a:endParaRPr lang="en-US"/>
        </a:p>
      </dgm:t>
    </dgm:pt>
    <dgm:pt modelId="{C2FD3B1E-540B-4289-B8BA-DC90C6749009}" type="sibTrans" cxnId="{4827452C-888F-43E9-9B38-5288B98B7C38}">
      <dgm:prSet/>
      <dgm:spPr/>
      <dgm:t>
        <a:bodyPr/>
        <a:lstStyle/>
        <a:p>
          <a:endParaRPr lang="en-US"/>
        </a:p>
      </dgm:t>
    </dgm:pt>
    <dgm:pt modelId="{E0ED29E3-6FD0-495C-89E3-9B1ED2942160}">
      <dgm:prSet/>
      <dgm:spPr/>
      <dgm:t>
        <a:bodyPr/>
        <a:lstStyle/>
        <a:p>
          <a:r>
            <a:rPr lang="en-US" b="1" dirty="0"/>
            <a:t>git branch </a:t>
          </a:r>
          <a:r>
            <a:rPr lang="en-US" dirty="0"/>
            <a:t>- Command to view all branches of the repository.</a:t>
          </a:r>
        </a:p>
      </dgm:t>
    </dgm:pt>
    <dgm:pt modelId="{E34987A6-47E4-45CE-9E7C-A58AABF9212D}" type="parTrans" cxnId="{2FB91EB8-6548-4FC1-A803-2B9AB45F01E6}">
      <dgm:prSet/>
      <dgm:spPr/>
      <dgm:t>
        <a:bodyPr/>
        <a:lstStyle/>
        <a:p>
          <a:endParaRPr lang="en-US"/>
        </a:p>
      </dgm:t>
    </dgm:pt>
    <dgm:pt modelId="{80741932-3D15-4A94-A658-40CA2BEFBBE0}" type="sibTrans" cxnId="{2FB91EB8-6548-4FC1-A803-2B9AB45F01E6}">
      <dgm:prSet/>
      <dgm:spPr/>
      <dgm:t>
        <a:bodyPr/>
        <a:lstStyle/>
        <a:p>
          <a:endParaRPr lang="en-US"/>
        </a:p>
      </dgm:t>
    </dgm:pt>
    <dgm:pt modelId="{08DF0618-6A35-4BE5-B76A-2CF788069440}">
      <dgm:prSet/>
      <dgm:spPr/>
      <dgm:t>
        <a:bodyPr/>
        <a:lstStyle/>
        <a:p>
          <a:r>
            <a:rPr lang="en-US" b="1" dirty="0"/>
            <a:t>git checkout [existing branch name]</a:t>
          </a:r>
          <a:r>
            <a:rPr lang="en-US" dirty="0"/>
            <a:t> – This will automatically switch you to the branch name you mentioned in the command.</a:t>
          </a:r>
        </a:p>
      </dgm:t>
    </dgm:pt>
    <dgm:pt modelId="{2E69A5DC-C32C-4B2E-9270-CE1D85291DE4}" type="parTrans" cxnId="{B4CC2C02-85CB-4246-9C67-19118DC2C761}">
      <dgm:prSet/>
      <dgm:spPr/>
      <dgm:t>
        <a:bodyPr/>
        <a:lstStyle/>
        <a:p>
          <a:endParaRPr lang="en-US"/>
        </a:p>
      </dgm:t>
    </dgm:pt>
    <dgm:pt modelId="{DE218DCF-0E1C-47C5-BEE7-C8F96AF97C46}" type="sibTrans" cxnId="{B4CC2C02-85CB-4246-9C67-19118DC2C761}">
      <dgm:prSet/>
      <dgm:spPr/>
      <dgm:t>
        <a:bodyPr/>
        <a:lstStyle/>
        <a:p>
          <a:endParaRPr lang="en-US"/>
        </a:p>
      </dgm:t>
    </dgm:pt>
    <dgm:pt modelId="{26D0DC47-6D60-49F7-9BC3-AF63BC5BAA3B}">
      <dgm:prSet/>
      <dgm:spPr/>
      <dgm:t>
        <a:bodyPr/>
        <a:lstStyle/>
        <a:p>
          <a:r>
            <a:rPr lang="en-US" b="1" dirty="0"/>
            <a:t>git checkout –b [new branch name] </a:t>
          </a:r>
          <a:r>
            <a:rPr lang="en-US" dirty="0"/>
            <a:t>– This will both create a new branch and automatically switch to it.</a:t>
          </a:r>
        </a:p>
      </dgm:t>
    </dgm:pt>
    <dgm:pt modelId="{23754FFA-9532-44CE-93C1-886D259A60D8}" type="parTrans" cxnId="{2A3BE4CD-C347-4C72-9428-EADFD6CD3BFB}">
      <dgm:prSet/>
      <dgm:spPr/>
      <dgm:t>
        <a:bodyPr/>
        <a:lstStyle/>
        <a:p>
          <a:endParaRPr lang="en-US"/>
        </a:p>
      </dgm:t>
    </dgm:pt>
    <dgm:pt modelId="{D2636D81-D09D-46CE-9C48-2934CC82503F}" type="sibTrans" cxnId="{2A3BE4CD-C347-4C72-9428-EADFD6CD3BFB}">
      <dgm:prSet/>
      <dgm:spPr/>
      <dgm:t>
        <a:bodyPr/>
        <a:lstStyle/>
        <a:p>
          <a:endParaRPr lang="en-US"/>
        </a:p>
      </dgm:t>
    </dgm:pt>
    <dgm:pt modelId="{AF746951-98C3-403E-A08E-A8BF388DB193}">
      <dgm:prSet/>
      <dgm:spPr/>
      <dgm:t>
        <a:bodyPr/>
        <a:lstStyle/>
        <a:p>
          <a:r>
            <a:rPr lang="en-US" b="1" dirty="0"/>
            <a:t>git add [file name] </a:t>
          </a:r>
          <a:r>
            <a:rPr lang="en-US" dirty="0"/>
            <a:t>– This command will stage only a single file for your next commit. </a:t>
          </a:r>
        </a:p>
      </dgm:t>
    </dgm:pt>
    <dgm:pt modelId="{00AC20D2-C6C3-4C6B-A50F-78A4C1B84CAA}" type="parTrans" cxnId="{C765FDAE-6508-4BAB-968B-720F932F1E2F}">
      <dgm:prSet/>
      <dgm:spPr/>
      <dgm:t>
        <a:bodyPr/>
        <a:lstStyle/>
        <a:p>
          <a:endParaRPr lang="en-US"/>
        </a:p>
      </dgm:t>
    </dgm:pt>
    <dgm:pt modelId="{5F056269-D20A-48B0-92B8-E8538A2F348C}" type="sibTrans" cxnId="{C765FDAE-6508-4BAB-968B-720F932F1E2F}">
      <dgm:prSet/>
      <dgm:spPr/>
      <dgm:t>
        <a:bodyPr/>
        <a:lstStyle/>
        <a:p>
          <a:endParaRPr lang="en-US"/>
        </a:p>
      </dgm:t>
    </dgm:pt>
    <dgm:pt modelId="{6B94F8E7-7A71-472E-B05E-1DFDEA4864E0}">
      <dgm:prSet/>
      <dgm:spPr/>
      <dgm:t>
        <a:bodyPr/>
        <a:lstStyle/>
        <a:p>
          <a:r>
            <a:rPr lang="en-US" b="1" dirty="0"/>
            <a:t>git add -A </a:t>
          </a:r>
          <a:r>
            <a:rPr lang="en-US" dirty="0"/>
            <a:t>– This command stages all changed files for your next commit.</a:t>
          </a:r>
        </a:p>
      </dgm:t>
    </dgm:pt>
    <dgm:pt modelId="{7F2CA322-5155-4038-85F0-16005671034B}" type="parTrans" cxnId="{FFB54A31-6836-4B98-9DD5-ECECEEE82C6F}">
      <dgm:prSet/>
      <dgm:spPr/>
      <dgm:t>
        <a:bodyPr/>
        <a:lstStyle/>
        <a:p>
          <a:endParaRPr lang="en-US"/>
        </a:p>
      </dgm:t>
    </dgm:pt>
    <dgm:pt modelId="{86FC1321-F474-4736-93C4-56C87D25653E}" type="sibTrans" cxnId="{FFB54A31-6836-4B98-9DD5-ECECEEE82C6F}">
      <dgm:prSet/>
      <dgm:spPr/>
      <dgm:t>
        <a:bodyPr/>
        <a:lstStyle/>
        <a:p>
          <a:endParaRPr lang="en-US"/>
        </a:p>
      </dgm:t>
    </dgm:pt>
    <dgm:pt modelId="{E093944A-8927-4D27-8C07-1F08B3397FAB}">
      <dgm:prSet/>
      <dgm:spPr/>
      <dgm:t>
        <a:bodyPr/>
        <a:lstStyle/>
        <a:p>
          <a:r>
            <a:rPr lang="en-US" b="1" dirty="0"/>
            <a:t>git commit -m “[message]” </a:t>
          </a:r>
          <a:r>
            <a:rPr lang="en-US" dirty="0"/>
            <a:t>– This command creates a commit with all staged changes. </a:t>
          </a:r>
        </a:p>
      </dgm:t>
    </dgm:pt>
    <dgm:pt modelId="{C146E665-050B-4DD4-8122-2298ECC4C349}" type="parTrans" cxnId="{57C4CC54-6B08-48C3-AB44-F5DB5FE3FDE0}">
      <dgm:prSet/>
      <dgm:spPr/>
      <dgm:t>
        <a:bodyPr/>
        <a:lstStyle/>
        <a:p>
          <a:endParaRPr lang="en-US"/>
        </a:p>
      </dgm:t>
    </dgm:pt>
    <dgm:pt modelId="{FC194A06-AF56-4C9B-84F6-66689820693A}" type="sibTrans" cxnId="{57C4CC54-6B08-48C3-AB44-F5DB5FE3FDE0}">
      <dgm:prSet/>
      <dgm:spPr/>
      <dgm:t>
        <a:bodyPr/>
        <a:lstStyle/>
        <a:p>
          <a:endParaRPr lang="en-US"/>
        </a:p>
      </dgm:t>
    </dgm:pt>
    <dgm:pt modelId="{61BA8198-2C6E-49A7-920C-D159139C0C4F}">
      <dgm:prSet/>
      <dgm:spPr/>
      <dgm:t>
        <a:bodyPr/>
        <a:lstStyle/>
        <a:p>
          <a:r>
            <a:rPr lang="en-US" b="1" dirty="0"/>
            <a:t>git push</a:t>
          </a:r>
          <a:r>
            <a:rPr lang="en-US" dirty="0"/>
            <a:t> – This command pushes all new commits to your remote branch. </a:t>
          </a:r>
        </a:p>
      </dgm:t>
    </dgm:pt>
    <dgm:pt modelId="{9A604377-FE24-4F74-8C24-37B918919467}" type="parTrans" cxnId="{72BC9129-57B3-41EA-9209-94F09EC13356}">
      <dgm:prSet/>
      <dgm:spPr/>
      <dgm:t>
        <a:bodyPr/>
        <a:lstStyle/>
        <a:p>
          <a:endParaRPr lang="en-US"/>
        </a:p>
      </dgm:t>
    </dgm:pt>
    <dgm:pt modelId="{7D1B718B-8F24-48D2-A774-7AA3E599E9AD}" type="sibTrans" cxnId="{72BC9129-57B3-41EA-9209-94F09EC13356}">
      <dgm:prSet/>
      <dgm:spPr/>
      <dgm:t>
        <a:bodyPr/>
        <a:lstStyle/>
        <a:p>
          <a:endParaRPr lang="en-US"/>
        </a:p>
      </dgm:t>
    </dgm:pt>
    <dgm:pt modelId="{6819A855-7ADE-4B1A-A6B0-D7790EA75860}">
      <dgm:prSet/>
      <dgm:spPr/>
      <dgm:t>
        <a:bodyPr/>
        <a:lstStyle/>
        <a:p>
          <a:r>
            <a:rPr lang="en-US" b="1" dirty="0"/>
            <a:t>git pull</a:t>
          </a:r>
          <a:r>
            <a:rPr lang="en-US" dirty="0"/>
            <a:t> – This command pulls all new commits from your remote branch onto your local branch. </a:t>
          </a:r>
        </a:p>
      </dgm:t>
    </dgm:pt>
    <dgm:pt modelId="{9A142E65-C499-4D9A-939E-6C17FA5B595B}" type="parTrans" cxnId="{01D4EFE8-9274-42C2-9C43-48965191801C}">
      <dgm:prSet/>
      <dgm:spPr/>
      <dgm:t>
        <a:bodyPr/>
        <a:lstStyle/>
        <a:p>
          <a:endParaRPr lang="en-US"/>
        </a:p>
      </dgm:t>
    </dgm:pt>
    <dgm:pt modelId="{D0811CD5-F372-44DF-94B7-B36A768D3CAD}" type="sibTrans" cxnId="{01D4EFE8-9274-42C2-9C43-48965191801C}">
      <dgm:prSet/>
      <dgm:spPr/>
      <dgm:t>
        <a:bodyPr/>
        <a:lstStyle/>
        <a:p>
          <a:endParaRPr lang="en-US"/>
        </a:p>
      </dgm:t>
    </dgm:pt>
    <dgm:pt modelId="{0C8D227C-07D9-415F-A085-27B9F46E6A77}">
      <dgm:prSet/>
      <dgm:spPr/>
      <dgm:t>
        <a:bodyPr/>
        <a:lstStyle/>
        <a:p>
          <a:r>
            <a:rPr lang="en-US" b="1" dirty="0"/>
            <a:t>git pull origin [existing branch name]</a:t>
          </a:r>
          <a:r>
            <a:rPr lang="en-US" dirty="0"/>
            <a:t> – Takes changes from another branch and merges it into yours. </a:t>
          </a:r>
        </a:p>
      </dgm:t>
    </dgm:pt>
    <dgm:pt modelId="{9173BE99-A9A1-4F0F-B3DC-66BEE5E7A500}" type="parTrans" cxnId="{9916409A-856D-4FF1-A4C5-D9A53B5EB9EE}">
      <dgm:prSet/>
      <dgm:spPr/>
      <dgm:t>
        <a:bodyPr/>
        <a:lstStyle/>
        <a:p>
          <a:endParaRPr lang="en-US"/>
        </a:p>
      </dgm:t>
    </dgm:pt>
    <dgm:pt modelId="{1FA499F3-C852-4BCC-AE85-1FB7739C5BD0}" type="sibTrans" cxnId="{9916409A-856D-4FF1-A4C5-D9A53B5EB9EE}">
      <dgm:prSet/>
      <dgm:spPr/>
      <dgm:t>
        <a:bodyPr/>
        <a:lstStyle/>
        <a:p>
          <a:endParaRPr lang="en-US"/>
        </a:p>
      </dgm:t>
    </dgm:pt>
    <dgm:pt modelId="{4C4E4208-F200-384F-AA4E-010EFE97936C}" type="pres">
      <dgm:prSet presAssocID="{40D25C8B-84C2-4FE1-9615-572587F7FE35}" presName="diagram" presStyleCnt="0">
        <dgm:presLayoutVars>
          <dgm:dir/>
          <dgm:resizeHandles val="exact"/>
        </dgm:presLayoutVars>
      </dgm:prSet>
      <dgm:spPr/>
    </dgm:pt>
    <dgm:pt modelId="{0D0695C3-1D2D-4544-A81E-D1C25A02CF37}" type="pres">
      <dgm:prSet presAssocID="{8900E592-EA55-40FB-88BB-774B7C082BB8}" presName="node" presStyleLbl="node1" presStyleIdx="0" presStyleCnt="12">
        <dgm:presLayoutVars>
          <dgm:bulletEnabled val="1"/>
        </dgm:presLayoutVars>
      </dgm:prSet>
      <dgm:spPr/>
    </dgm:pt>
    <dgm:pt modelId="{BC5CC8AE-93D0-4749-BE56-F3281325D1E7}" type="pres">
      <dgm:prSet presAssocID="{B38C4334-587B-4A6F-A64A-1B4980A15F6E}" presName="sibTrans" presStyleCnt="0"/>
      <dgm:spPr/>
    </dgm:pt>
    <dgm:pt modelId="{318649C3-26EA-154C-AB3B-ECD201F8C980}" type="pres">
      <dgm:prSet presAssocID="{393DE116-6D7D-4F60-BCE9-7445F11E113B}" presName="node" presStyleLbl="node1" presStyleIdx="1" presStyleCnt="12">
        <dgm:presLayoutVars>
          <dgm:bulletEnabled val="1"/>
        </dgm:presLayoutVars>
      </dgm:prSet>
      <dgm:spPr/>
    </dgm:pt>
    <dgm:pt modelId="{8B2ED9F6-C8C4-E040-96A5-AEA9614B7F55}" type="pres">
      <dgm:prSet presAssocID="{48CC4572-815A-4DE5-983B-E4B2A6BCBF94}" presName="sibTrans" presStyleCnt="0"/>
      <dgm:spPr/>
    </dgm:pt>
    <dgm:pt modelId="{86D31634-C131-1844-9219-11AF71B82F56}" type="pres">
      <dgm:prSet presAssocID="{5A884F78-4B75-4AF7-A7BD-63EBFC5EA80D}" presName="node" presStyleLbl="node1" presStyleIdx="2" presStyleCnt="12">
        <dgm:presLayoutVars>
          <dgm:bulletEnabled val="1"/>
        </dgm:presLayoutVars>
      </dgm:prSet>
      <dgm:spPr/>
    </dgm:pt>
    <dgm:pt modelId="{B97E6A37-2D6A-C641-944E-8B481CF55584}" type="pres">
      <dgm:prSet presAssocID="{C2FD3B1E-540B-4289-B8BA-DC90C6749009}" presName="sibTrans" presStyleCnt="0"/>
      <dgm:spPr/>
    </dgm:pt>
    <dgm:pt modelId="{9C056898-3387-9C48-B7A2-C211F7FC19FF}" type="pres">
      <dgm:prSet presAssocID="{E0ED29E3-6FD0-495C-89E3-9B1ED2942160}" presName="node" presStyleLbl="node1" presStyleIdx="3" presStyleCnt="12">
        <dgm:presLayoutVars>
          <dgm:bulletEnabled val="1"/>
        </dgm:presLayoutVars>
      </dgm:prSet>
      <dgm:spPr/>
    </dgm:pt>
    <dgm:pt modelId="{8C86AFBF-04B3-EB46-B4DA-0C1D558AF37D}" type="pres">
      <dgm:prSet presAssocID="{80741932-3D15-4A94-A658-40CA2BEFBBE0}" presName="sibTrans" presStyleCnt="0"/>
      <dgm:spPr/>
    </dgm:pt>
    <dgm:pt modelId="{66B8E076-B5D5-804C-825C-806417EE0321}" type="pres">
      <dgm:prSet presAssocID="{08DF0618-6A35-4BE5-B76A-2CF788069440}" presName="node" presStyleLbl="node1" presStyleIdx="4" presStyleCnt="12">
        <dgm:presLayoutVars>
          <dgm:bulletEnabled val="1"/>
        </dgm:presLayoutVars>
      </dgm:prSet>
      <dgm:spPr/>
    </dgm:pt>
    <dgm:pt modelId="{61FD9944-E4E5-E741-8506-B5BDBB186BE1}" type="pres">
      <dgm:prSet presAssocID="{DE218DCF-0E1C-47C5-BEE7-C8F96AF97C46}" presName="sibTrans" presStyleCnt="0"/>
      <dgm:spPr/>
    </dgm:pt>
    <dgm:pt modelId="{601CB850-4035-B246-B1C8-6327B54280A6}" type="pres">
      <dgm:prSet presAssocID="{26D0DC47-6D60-49F7-9BC3-AF63BC5BAA3B}" presName="node" presStyleLbl="node1" presStyleIdx="5" presStyleCnt="12">
        <dgm:presLayoutVars>
          <dgm:bulletEnabled val="1"/>
        </dgm:presLayoutVars>
      </dgm:prSet>
      <dgm:spPr/>
    </dgm:pt>
    <dgm:pt modelId="{64EE91AF-6F9D-9D46-BDDB-B5C6F3DB51CC}" type="pres">
      <dgm:prSet presAssocID="{D2636D81-D09D-46CE-9C48-2934CC82503F}" presName="sibTrans" presStyleCnt="0"/>
      <dgm:spPr/>
    </dgm:pt>
    <dgm:pt modelId="{04E12E29-B42C-1142-A558-9DCDD8C6D115}" type="pres">
      <dgm:prSet presAssocID="{AF746951-98C3-403E-A08E-A8BF388DB193}" presName="node" presStyleLbl="node1" presStyleIdx="6" presStyleCnt="12">
        <dgm:presLayoutVars>
          <dgm:bulletEnabled val="1"/>
        </dgm:presLayoutVars>
      </dgm:prSet>
      <dgm:spPr/>
    </dgm:pt>
    <dgm:pt modelId="{48BEA967-B775-464B-AC43-85A7F497065F}" type="pres">
      <dgm:prSet presAssocID="{5F056269-D20A-48B0-92B8-E8538A2F348C}" presName="sibTrans" presStyleCnt="0"/>
      <dgm:spPr/>
    </dgm:pt>
    <dgm:pt modelId="{147B3BEA-7AB2-B743-9718-3D74FBECD958}" type="pres">
      <dgm:prSet presAssocID="{6B94F8E7-7A71-472E-B05E-1DFDEA4864E0}" presName="node" presStyleLbl="node1" presStyleIdx="7" presStyleCnt="12">
        <dgm:presLayoutVars>
          <dgm:bulletEnabled val="1"/>
        </dgm:presLayoutVars>
      </dgm:prSet>
      <dgm:spPr/>
    </dgm:pt>
    <dgm:pt modelId="{79655E48-D40A-574D-AE83-974A139355EF}" type="pres">
      <dgm:prSet presAssocID="{86FC1321-F474-4736-93C4-56C87D25653E}" presName="sibTrans" presStyleCnt="0"/>
      <dgm:spPr/>
    </dgm:pt>
    <dgm:pt modelId="{A9B73264-989F-604F-B8CE-6AAC94D8F158}" type="pres">
      <dgm:prSet presAssocID="{E093944A-8927-4D27-8C07-1F08B3397FAB}" presName="node" presStyleLbl="node1" presStyleIdx="8" presStyleCnt="12">
        <dgm:presLayoutVars>
          <dgm:bulletEnabled val="1"/>
        </dgm:presLayoutVars>
      </dgm:prSet>
      <dgm:spPr/>
    </dgm:pt>
    <dgm:pt modelId="{14C64596-94E2-0045-861F-5E7B63ACC10A}" type="pres">
      <dgm:prSet presAssocID="{FC194A06-AF56-4C9B-84F6-66689820693A}" presName="sibTrans" presStyleCnt="0"/>
      <dgm:spPr/>
    </dgm:pt>
    <dgm:pt modelId="{E84B13B3-94E9-194F-A29D-664F4AB06330}" type="pres">
      <dgm:prSet presAssocID="{61BA8198-2C6E-49A7-920C-D159139C0C4F}" presName="node" presStyleLbl="node1" presStyleIdx="9" presStyleCnt="12">
        <dgm:presLayoutVars>
          <dgm:bulletEnabled val="1"/>
        </dgm:presLayoutVars>
      </dgm:prSet>
      <dgm:spPr/>
    </dgm:pt>
    <dgm:pt modelId="{6BE97066-2FF7-3343-B42E-9D2661729073}" type="pres">
      <dgm:prSet presAssocID="{7D1B718B-8F24-48D2-A774-7AA3E599E9AD}" presName="sibTrans" presStyleCnt="0"/>
      <dgm:spPr/>
    </dgm:pt>
    <dgm:pt modelId="{65FA808B-8380-FF4C-B661-0E8F1EB9FB1B}" type="pres">
      <dgm:prSet presAssocID="{6819A855-7ADE-4B1A-A6B0-D7790EA75860}" presName="node" presStyleLbl="node1" presStyleIdx="10" presStyleCnt="12">
        <dgm:presLayoutVars>
          <dgm:bulletEnabled val="1"/>
        </dgm:presLayoutVars>
      </dgm:prSet>
      <dgm:spPr/>
    </dgm:pt>
    <dgm:pt modelId="{B0307D10-C9AB-8445-B9EB-5019DC5AE52D}" type="pres">
      <dgm:prSet presAssocID="{D0811CD5-F372-44DF-94B7-B36A768D3CAD}" presName="sibTrans" presStyleCnt="0"/>
      <dgm:spPr/>
    </dgm:pt>
    <dgm:pt modelId="{4BB6861D-B6D1-CC4E-9A08-95944D7F0106}" type="pres">
      <dgm:prSet presAssocID="{0C8D227C-07D9-415F-A085-27B9F46E6A77}" presName="node" presStyleLbl="node1" presStyleIdx="11" presStyleCnt="12">
        <dgm:presLayoutVars>
          <dgm:bulletEnabled val="1"/>
        </dgm:presLayoutVars>
      </dgm:prSet>
      <dgm:spPr/>
    </dgm:pt>
  </dgm:ptLst>
  <dgm:cxnLst>
    <dgm:cxn modelId="{33B1AE00-4831-6D4D-95F9-39815319893B}" type="presOf" srcId="{08DF0618-6A35-4BE5-B76A-2CF788069440}" destId="{66B8E076-B5D5-804C-825C-806417EE0321}" srcOrd="0" destOrd="0" presId="urn:microsoft.com/office/officeart/2005/8/layout/default"/>
    <dgm:cxn modelId="{B4CC2C02-85CB-4246-9C67-19118DC2C761}" srcId="{40D25C8B-84C2-4FE1-9615-572587F7FE35}" destId="{08DF0618-6A35-4BE5-B76A-2CF788069440}" srcOrd="4" destOrd="0" parTransId="{2E69A5DC-C32C-4B2E-9270-CE1D85291DE4}" sibTransId="{DE218DCF-0E1C-47C5-BEE7-C8F96AF97C46}"/>
    <dgm:cxn modelId="{72BC9129-57B3-41EA-9209-94F09EC13356}" srcId="{40D25C8B-84C2-4FE1-9615-572587F7FE35}" destId="{61BA8198-2C6E-49A7-920C-D159139C0C4F}" srcOrd="9" destOrd="0" parTransId="{9A604377-FE24-4F74-8C24-37B918919467}" sibTransId="{7D1B718B-8F24-48D2-A774-7AA3E599E9AD}"/>
    <dgm:cxn modelId="{4827452C-888F-43E9-9B38-5288B98B7C38}" srcId="{40D25C8B-84C2-4FE1-9615-572587F7FE35}" destId="{5A884F78-4B75-4AF7-A7BD-63EBFC5EA80D}" srcOrd="2" destOrd="0" parTransId="{3B493290-BB21-4184-BDE1-E035B08A3FFE}" sibTransId="{C2FD3B1E-540B-4289-B8BA-DC90C6749009}"/>
    <dgm:cxn modelId="{7E88512E-49A8-8143-9686-0FEC018AF4BC}" type="presOf" srcId="{6B94F8E7-7A71-472E-B05E-1DFDEA4864E0}" destId="{147B3BEA-7AB2-B743-9718-3D74FBECD958}" srcOrd="0" destOrd="0" presId="urn:microsoft.com/office/officeart/2005/8/layout/default"/>
    <dgm:cxn modelId="{FFB54A31-6836-4B98-9DD5-ECECEEE82C6F}" srcId="{40D25C8B-84C2-4FE1-9615-572587F7FE35}" destId="{6B94F8E7-7A71-472E-B05E-1DFDEA4864E0}" srcOrd="7" destOrd="0" parTransId="{7F2CA322-5155-4038-85F0-16005671034B}" sibTransId="{86FC1321-F474-4736-93C4-56C87D25653E}"/>
    <dgm:cxn modelId="{3B4D6034-1BD5-804F-88A2-0C9890B9D320}" type="presOf" srcId="{40D25C8B-84C2-4FE1-9615-572587F7FE35}" destId="{4C4E4208-F200-384F-AA4E-010EFE97936C}" srcOrd="0" destOrd="0" presId="urn:microsoft.com/office/officeart/2005/8/layout/default"/>
    <dgm:cxn modelId="{56235E3F-1A46-2B4A-8589-BA3FC70EE871}" type="presOf" srcId="{6819A855-7ADE-4B1A-A6B0-D7790EA75860}" destId="{65FA808B-8380-FF4C-B661-0E8F1EB9FB1B}" srcOrd="0" destOrd="0" presId="urn:microsoft.com/office/officeart/2005/8/layout/default"/>
    <dgm:cxn modelId="{57C4CC54-6B08-48C3-AB44-F5DB5FE3FDE0}" srcId="{40D25C8B-84C2-4FE1-9615-572587F7FE35}" destId="{E093944A-8927-4D27-8C07-1F08B3397FAB}" srcOrd="8" destOrd="0" parTransId="{C146E665-050B-4DD4-8122-2298ECC4C349}" sibTransId="{FC194A06-AF56-4C9B-84F6-66689820693A}"/>
    <dgm:cxn modelId="{64E6FB80-9159-9647-962F-C351A5771EFC}" type="presOf" srcId="{393DE116-6D7D-4F60-BCE9-7445F11E113B}" destId="{318649C3-26EA-154C-AB3B-ECD201F8C980}" srcOrd="0" destOrd="0" presId="urn:microsoft.com/office/officeart/2005/8/layout/default"/>
    <dgm:cxn modelId="{026F1E84-BA28-BF42-B8CC-F6069EFF51E1}" type="presOf" srcId="{61BA8198-2C6E-49A7-920C-D159139C0C4F}" destId="{E84B13B3-94E9-194F-A29D-664F4AB06330}" srcOrd="0" destOrd="0" presId="urn:microsoft.com/office/officeart/2005/8/layout/default"/>
    <dgm:cxn modelId="{06F5088F-7F07-9F46-966D-9CF3109D4015}" type="presOf" srcId="{5A884F78-4B75-4AF7-A7BD-63EBFC5EA80D}" destId="{86D31634-C131-1844-9219-11AF71B82F56}" srcOrd="0" destOrd="0" presId="urn:microsoft.com/office/officeart/2005/8/layout/default"/>
    <dgm:cxn modelId="{9EF86390-0F7F-C24F-87B9-9B14F462D4A1}" type="presOf" srcId="{E093944A-8927-4D27-8C07-1F08B3397FAB}" destId="{A9B73264-989F-604F-B8CE-6AAC94D8F158}" srcOrd="0" destOrd="0" presId="urn:microsoft.com/office/officeart/2005/8/layout/default"/>
    <dgm:cxn modelId="{E4D7B199-357B-A447-B530-33FD26A5CB3E}" type="presOf" srcId="{0C8D227C-07D9-415F-A085-27B9F46E6A77}" destId="{4BB6861D-B6D1-CC4E-9A08-95944D7F0106}" srcOrd="0" destOrd="0" presId="urn:microsoft.com/office/officeart/2005/8/layout/default"/>
    <dgm:cxn modelId="{9916409A-856D-4FF1-A4C5-D9A53B5EB9EE}" srcId="{40D25C8B-84C2-4FE1-9615-572587F7FE35}" destId="{0C8D227C-07D9-415F-A085-27B9F46E6A77}" srcOrd="11" destOrd="0" parTransId="{9173BE99-A9A1-4F0F-B3DC-66BEE5E7A500}" sibTransId="{1FA499F3-C852-4BCC-AE85-1FB7739C5BD0}"/>
    <dgm:cxn modelId="{F15C26A5-2938-7B45-B73C-1AF1A43BE6AC}" type="presOf" srcId="{AF746951-98C3-403E-A08E-A8BF388DB193}" destId="{04E12E29-B42C-1142-A558-9DCDD8C6D115}" srcOrd="0" destOrd="0" presId="urn:microsoft.com/office/officeart/2005/8/layout/default"/>
    <dgm:cxn modelId="{C765FDAE-6508-4BAB-968B-720F932F1E2F}" srcId="{40D25C8B-84C2-4FE1-9615-572587F7FE35}" destId="{AF746951-98C3-403E-A08E-A8BF388DB193}" srcOrd="6" destOrd="0" parTransId="{00AC20D2-C6C3-4C6B-A50F-78A4C1B84CAA}" sibTransId="{5F056269-D20A-48B0-92B8-E8538A2F348C}"/>
    <dgm:cxn modelId="{ABDA53B7-1289-994B-B922-2E20637B9405}" type="presOf" srcId="{8900E592-EA55-40FB-88BB-774B7C082BB8}" destId="{0D0695C3-1D2D-4544-A81E-D1C25A02CF37}" srcOrd="0" destOrd="0" presId="urn:microsoft.com/office/officeart/2005/8/layout/default"/>
    <dgm:cxn modelId="{2FB91EB8-6548-4FC1-A803-2B9AB45F01E6}" srcId="{40D25C8B-84C2-4FE1-9615-572587F7FE35}" destId="{E0ED29E3-6FD0-495C-89E3-9B1ED2942160}" srcOrd="3" destOrd="0" parTransId="{E34987A6-47E4-45CE-9E7C-A58AABF9212D}" sibTransId="{80741932-3D15-4A94-A658-40CA2BEFBBE0}"/>
    <dgm:cxn modelId="{2A3BE4CD-C347-4C72-9428-EADFD6CD3BFB}" srcId="{40D25C8B-84C2-4FE1-9615-572587F7FE35}" destId="{26D0DC47-6D60-49F7-9BC3-AF63BC5BAA3B}" srcOrd="5" destOrd="0" parTransId="{23754FFA-9532-44CE-93C1-886D259A60D8}" sibTransId="{D2636D81-D09D-46CE-9C48-2934CC82503F}"/>
    <dgm:cxn modelId="{2B88E6DC-CDD8-4889-9C45-21E9F0DD3FC0}" srcId="{40D25C8B-84C2-4FE1-9615-572587F7FE35}" destId="{8900E592-EA55-40FB-88BB-774B7C082BB8}" srcOrd="0" destOrd="0" parTransId="{09C69919-8206-4845-A03B-BC6EE429EAE7}" sibTransId="{B38C4334-587B-4A6F-A64A-1B4980A15F6E}"/>
    <dgm:cxn modelId="{99D135E3-3301-CB49-9C0B-36DC872EA411}" type="presOf" srcId="{26D0DC47-6D60-49F7-9BC3-AF63BC5BAA3B}" destId="{601CB850-4035-B246-B1C8-6327B54280A6}" srcOrd="0" destOrd="0" presId="urn:microsoft.com/office/officeart/2005/8/layout/default"/>
    <dgm:cxn modelId="{01D4EFE8-9274-42C2-9C43-48965191801C}" srcId="{40D25C8B-84C2-4FE1-9615-572587F7FE35}" destId="{6819A855-7ADE-4B1A-A6B0-D7790EA75860}" srcOrd="10" destOrd="0" parTransId="{9A142E65-C499-4D9A-939E-6C17FA5B595B}" sibTransId="{D0811CD5-F372-44DF-94B7-B36A768D3CAD}"/>
    <dgm:cxn modelId="{A92CA0F2-0FC1-4AFB-B31B-6132251C5880}" srcId="{40D25C8B-84C2-4FE1-9615-572587F7FE35}" destId="{393DE116-6D7D-4F60-BCE9-7445F11E113B}" srcOrd="1" destOrd="0" parTransId="{0A9E5553-51C1-4558-9D93-BCD643E0A2CE}" sibTransId="{48CC4572-815A-4DE5-983B-E4B2A6BCBF94}"/>
    <dgm:cxn modelId="{FDFDB0FF-9344-9545-A1ED-B8E06BE69C39}" type="presOf" srcId="{E0ED29E3-6FD0-495C-89E3-9B1ED2942160}" destId="{9C056898-3387-9C48-B7A2-C211F7FC19FF}" srcOrd="0" destOrd="0" presId="urn:microsoft.com/office/officeart/2005/8/layout/default"/>
    <dgm:cxn modelId="{4E5C0F8C-33D4-774E-B38B-1BD79DD0B927}" type="presParOf" srcId="{4C4E4208-F200-384F-AA4E-010EFE97936C}" destId="{0D0695C3-1D2D-4544-A81E-D1C25A02CF37}" srcOrd="0" destOrd="0" presId="urn:microsoft.com/office/officeart/2005/8/layout/default"/>
    <dgm:cxn modelId="{93010B37-A3D8-A24E-A6CC-8E95BA78CD06}" type="presParOf" srcId="{4C4E4208-F200-384F-AA4E-010EFE97936C}" destId="{BC5CC8AE-93D0-4749-BE56-F3281325D1E7}" srcOrd="1" destOrd="0" presId="urn:microsoft.com/office/officeart/2005/8/layout/default"/>
    <dgm:cxn modelId="{476F7AC2-0D7F-DA40-8FD7-88CACF7F25FA}" type="presParOf" srcId="{4C4E4208-F200-384F-AA4E-010EFE97936C}" destId="{318649C3-26EA-154C-AB3B-ECD201F8C980}" srcOrd="2" destOrd="0" presId="urn:microsoft.com/office/officeart/2005/8/layout/default"/>
    <dgm:cxn modelId="{FC2FD889-03F2-D847-AA27-2A36E65A3E6B}" type="presParOf" srcId="{4C4E4208-F200-384F-AA4E-010EFE97936C}" destId="{8B2ED9F6-C8C4-E040-96A5-AEA9614B7F55}" srcOrd="3" destOrd="0" presId="urn:microsoft.com/office/officeart/2005/8/layout/default"/>
    <dgm:cxn modelId="{23C481B1-6262-554E-ADBC-9DA8CEC453D3}" type="presParOf" srcId="{4C4E4208-F200-384F-AA4E-010EFE97936C}" destId="{86D31634-C131-1844-9219-11AF71B82F56}" srcOrd="4" destOrd="0" presId="urn:microsoft.com/office/officeart/2005/8/layout/default"/>
    <dgm:cxn modelId="{81A51F0D-4646-534D-A791-8A725C3605C0}" type="presParOf" srcId="{4C4E4208-F200-384F-AA4E-010EFE97936C}" destId="{B97E6A37-2D6A-C641-944E-8B481CF55584}" srcOrd="5" destOrd="0" presId="urn:microsoft.com/office/officeart/2005/8/layout/default"/>
    <dgm:cxn modelId="{374158A1-40A8-7C4C-A027-AA5C647CF3FF}" type="presParOf" srcId="{4C4E4208-F200-384F-AA4E-010EFE97936C}" destId="{9C056898-3387-9C48-B7A2-C211F7FC19FF}" srcOrd="6" destOrd="0" presId="urn:microsoft.com/office/officeart/2005/8/layout/default"/>
    <dgm:cxn modelId="{C1ACAFBD-FBC0-DF46-8191-D4C13DF676FF}" type="presParOf" srcId="{4C4E4208-F200-384F-AA4E-010EFE97936C}" destId="{8C86AFBF-04B3-EB46-B4DA-0C1D558AF37D}" srcOrd="7" destOrd="0" presId="urn:microsoft.com/office/officeart/2005/8/layout/default"/>
    <dgm:cxn modelId="{31887B68-5313-3C47-A6BB-778D5AA32995}" type="presParOf" srcId="{4C4E4208-F200-384F-AA4E-010EFE97936C}" destId="{66B8E076-B5D5-804C-825C-806417EE0321}" srcOrd="8" destOrd="0" presId="urn:microsoft.com/office/officeart/2005/8/layout/default"/>
    <dgm:cxn modelId="{280B62AB-B958-C349-AD81-02A5D9BB91C0}" type="presParOf" srcId="{4C4E4208-F200-384F-AA4E-010EFE97936C}" destId="{61FD9944-E4E5-E741-8506-B5BDBB186BE1}" srcOrd="9" destOrd="0" presId="urn:microsoft.com/office/officeart/2005/8/layout/default"/>
    <dgm:cxn modelId="{D59EFFAA-3559-F344-9788-82A338A6E0E4}" type="presParOf" srcId="{4C4E4208-F200-384F-AA4E-010EFE97936C}" destId="{601CB850-4035-B246-B1C8-6327B54280A6}" srcOrd="10" destOrd="0" presId="urn:microsoft.com/office/officeart/2005/8/layout/default"/>
    <dgm:cxn modelId="{C3304D1C-5092-5744-9705-58D4BDEE14BC}" type="presParOf" srcId="{4C4E4208-F200-384F-AA4E-010EFE97936C}" destId="{64EE91AF-6F9D-9D46-BDDB-B5C6F3DB51CC}" srcOrd="11" destOrd="0" presId="urn:microsoft.com/office/officeart/2005/8/layout/default"/>
    <dgm:cxn modelId="{F224FCBD-B244-F844-B64C-0D8BAB49D201}" type="presParOf" srcId="{4C4E4208-F200-384F-AA4E-010EFE97936C}" destId="{04E12E29-B42C-1142-A558-9DCDD8C6D115}" srcOrd="12" destOrd="0" presId="urn:microsoft.com/office/officeart/2005/8/layout/default"/>
    <dgm:cxn modelId="{E998177E-F811-1144-BEBC-DE79BC01AD54}" type="presParOf" srcId="{4C4E4208-F200-384F-AA4E-010EFE97936C}" destId="{48BEA967-B775-464B-AC43-85A7F497065F}" srcOrd="13" destOrd="0" presId="urn:microsoft.com/office/officeart/2005/8/layout/default"/>
    <dgm:cxn modelId="{B3926A8A-F3CC-2041-9607-28A7D082CFA4}" type="presParOf" srcId="{4C4E4208-F200-384F-AA4E-010EFE97936C}" destId="{147B3BEA-7AB2-B743-9718-3D74FBECD958}" srcOrd="14" destOrd="0" presId="urn:microsoft.com/office/officeart/2005/8/layout/default"/>
    <dgm:cxn modelId="{02B1CB0E-ED72-9643-AF88-86CAE7D8D481}" type="presParOf" srcId="{4C4E4208-F200-384F-AA4E-010EFE97936C}" destId="{79655E48-D40A-574D-AE83-974A139355EF}" srcOrd="15" destOrd="0" presId="urn:microsoft.com/office/officeart/2005/8/layout/default"/>
    <dgm:cxn modelId="{83001A3B-0EED-BD4C-9154-D45B44CB0DED}" type="presParOf" srcId="{4C4E4208-F200-384F-AA4E-010EFE97936C}" destId="{A9B73264-989F-604F-B8CE-6AAC94D8F158}" srcOrd="16" destOrd="0" presId="urn:microsoft.com/office/officeart/2005/8/layout/default"/>
    <dgm:cxn modelId="{F6371F94-9106-C142-9809-57DEDB852765}" type="presParOf" srcId="{4C4E4208-F200-384F-AA4E-010EFE97936C}" destId="{14C64596-94E2-0045-861F-5E7B63ACC10A}" srcOrd="17" destOrd="0" presId="urn:microsoft.com/office/officeart/2005/8/layout/default"/>
    <dgm:cxn modelId="{15C8F662-1A71-D84C-9F62-5C9F561DDB83}" type="presParOf" srcId="{4C4E4208-F200-384F-AA4E-010EFE97936C}" destId="{E84B13B3-94E9-194F-A29D-664F4AB06330}" srcOrd="18" destOrd="0" presId="urn:microsoft.com/office/officeart/2005/8/layout/default"/>
    <dgm:cxn modelId="{A0DBE1B8-822C-2842-AADE-8653F9C6013C}" type="presParOf" srcId="{4C4E4208-F200-384F-AA4E-010EFE97936C}" destId="{6BE97066-2FF7-3343-B42E-9D2661729073}" srcOrd="19" destOrd="0" presId="urn:microsoft.com/office/officeart/2005/8/layout/default"/>
    <dgm:cxn modelId="{93F72E76-534A-5447-885F-8D1E0FDA761B}" type="presParOf" srcId="{4C4E4208-F200-384F-AA4E-010EFE97936C}" destId="{65FA808B-8380-FF4C-B661-0E8F1EB9FB1B}" srcOrd="20" destOrd="0" presId="urn:microsoft.com/office/officeart/2005/8/layout/default"/>
    <dgm:cxn modelId="{DF36C8E7-4A74-2E49-B3B1-D21AB95C6238}" type="presParOf" srcId="{4C4E4208-F200-384F-AA4E-010EFE97936C}" destId="{B0307D10-C9AB-8445-B9EB-5019DC5AE52D}" srcOrd="21" destOrd="0" presId="urn:microsoft.com/office/officeart/2005/8/layout/default"/>
    <dgm:cxn modelId="{9B08EB2D-B9F0-D141-A367-8FEC8D367463}" type="presParOf" srcId="{4C4E4208-F200-384F-AA4E-010EFE97936C}" destId="{4BB6861D-B6D1-CC4E-9A08-95944D7F0106}" srcOrd="2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695C3-1D2D-4544-A81E-D1C25A02CF37}">
      <dsp:nvSpPr>
        <dsp:cNvPr id="0" name=""/>
        <dsp:cNvSpPr/>
      </dsp:nvSpPr>
      <dsp:spPr>
        <a:xfrm>
          <a:off x="319833" y="2115"/>
          <a:ext cx="1660131" cy="996078"/>
        </a:xfrm>
        <a:prstGeom prst="rect">
          <a:avLst/>
        </a:prstGeom>
        <a:gradFill rotWithShape="0">
          <a:gsLst>
            <a:gs pos="0">
              <a:schemeClr val="accent2">
                <a:hueOff val="0"/>
                <a:satOff val="0"/>
                <a:lumOff val="0"/>
                <a:alphaOff val="0"/>
                <a:tint val="98000"/>
                <a:satMod val="110000"/>
                <a:lumMod val="104000"/>
              </a:schemeClr>
            </a:gs>
            <a:gs pos="69000">
              <a:schemeClr val="accent2">
                <a:hueOff val="0"/>
                <a:satOff val="0"/>
                <a:lumOff val="0"/>
                <a:alphaOff val="0"/>
                <a:shade val="88000"/>
                <a:satMod val="130000"/>
                <a:lumMod val="92000"/>
              </a:schemeClr>
            </a:gs>
            <a:gs pos="100000">
              <a:schemeClr val="accent2">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a:t>git init</a:t>
          </a:r>
          <a:r>
            <a:rPr lang="en-US" sz="900" kern="1200"/>
            <a:t> – This will transform the current directory into a Git repository.  A </a:t>
          </a:r>
          <a:r>
            <a:rPr lang="en-US" sz="900" b="1" kern="1200"/>
            <a:t>.git</a:t>
          </a:r>
          <a:r>
            <a:rPr lang="en-US" sz="900" kern="1200"/>
            <a:t> sub-directory will be added. This will allow you to start recording multiple versions of your project.</a:t>
          </a:r>
        </a:p>
      </dsp:txBody>
      <dsp:txXfrm>
        <a:off x="319833" y="2115"/>
        <a:ext cx="1660131" cy="996078"/>
      </dsp:txXfrm>
    </dsp:sp>
    <dsp:sp modelId="{318649C3-26EA-154C-AB3B-ECD201F8C980}">
      <dsp:nvSpPr>
        <dsp:cNvPr id="0" name=""/>
        <dsp:cNvSpPr/>
      </dsp:nvSpPr>
      <dsp:spPr>
        <a:xfrm>
          <a:off x="2145977" y="2115"/>
          <a:ext cx="1660131" cy="996078"/>
        </a:xfrm>
        <a:prstGeom prst="rect">
          <a:avLst/>
        </a:prstGeom>
        <a:gradFill rotWithShape="0">
          <a:gsLst>
            <a:gs pos="0">
              <a:schemeClr val="accent2">
                <a:hueOff val="-308452"/>
                <a:satOff val="1017"/>
                <a:lumOff val="1087"/>
                <a:alphaOff val="0"/>
                <a:tint val="98000"/>
                <a:satMod val="110000"/>
                <a:lumMod val="104000"/>
              </a:schemeClr>
            </a:gs>
            <a:gs pos="69000">
              <a:schemeClr val="accent2">
                <a:hueOff val="-308452"/>
                <a:satOff val="1017"/>
                <a:lumOff val="1087"/>
                <a:alphaOff val="0"/>
                <a:shade val="88000"/>
                <a:satMod val="130000"/>
                <a:lumMod val="92000"/>
              </a:schemeClr>
            </a:gs>
            <a:gs pos="100000">
              <a:schemeClr val="accent2">
                <a:hueOff val="-308452"/>
                <a:satOff val="1017"/>
                <a:lumOff val="1087"/>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a:t>git clone [URL of the repository] </a:t>
          </a:r>
          <a:r>
            <a:rPr lang="en-US" sz="900" kern="1200"/>
            <a:t>– This command downloads a copy of the remote repository to your local machine.</a:t>
          </a:r>
        </a:p>
      </dsp:txBody>
      <dsp:txXfrm>
        <a:off x="2145977" y="2115"/>
        <a:ext cx="1660131" cy="996078"/>
      </dsp:txXfrm>
    </dsp:sp>
    <dsp:sp modelId="{86D31634-C131-1844-9219-11AF71B82F56}">
      <dsp:nvSpPr>
        <dsp:cNvPr id="0" name=""/>
        <dsp:cNvSpPr/>
      </dsp:nvSpPr>
      <dsp:spPr>
        <a:xfrm>
          <a:off x="3972121" y="2115"/>
          <a:ext cx="1660131" cy="996078"/>
        </a:xfrm>
        <a:prstGeom prst="rect">
          <a:avLst/>
        </a:prstGeom>
        <a:gradFill rotWithShape="0">
          <a:gsLst>
            <a:gs pos="0">
              <a:schemeClr val="accent2">
                <a:hueOff val="-616905"/>
                <a:satOff val="2034"/>
                <a:lumOff val="2175"/>
                <a:alphaOff val="0"/>
                <a:tint val="98000"/>
                <a:satMod val="110000"/>
                <a:lumMod val="104000"/>
              </a:schemeClr>
            </a:gs>
            <a:gs pos="69000">
              <a:schemeClr val="accent2">
                <a:hueOff val="-616905"/>
                <a:satOff val="2034"/>
                <a:lumOff val="2175"/>
                <a:alphaOff val="0"/>
                <a:shade val="88000"/>
                <a:satMod val="130000"/>
                <a:lumMod val="92000"/>
              </a:schemeClr>
            </a:gs>
            <a:gs pos="100000">
              <a:schemeClr val="accent2">
                <a:hueOff val="-616905"/>
                <a:satOff val="2034"/>
                <a:lumOff val="2175"/>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a:t>git branch [new branch name] </a:t>
          </a:r>
          <a:r>
            <a:rPr lang="en-US" sz="900" kern="1200"/>
            <a:t>– This command will create a new branch only in your local system. </a:t>
          </a:r>
        </a:p>
      </dsp:txBody>
      <dsp:txXfrm>
        <a:off x="3972121" y="2115"/>
        <a:ext cx="1660131" cy="996078"/>
      </dsp:txXfrm>
    </dsp:sp>
    <dsp:sp modelId="{9C056898-3387-9C48-B7A2-C211F7FC19FF}">
      <dsp:nvSpPr>
        <dsp:cNvPr id="0" name=""/>
        <dsp:cNvSpPr/>
      </dsp:nvSpPr>
      <dsp:spPr>
        <a:xfrm>
          <a:off x="5798266" y="2115"/>
          <a:ext cx="1660131" cy="996078"/>
        </a:xfrm>
        <a:prstGeom prst="rect">
          <a:avLst/>
        </a:prstGeom>
        <a:gradFill rotWithShape="0">
          <a:gsLst>
            <a:gs pos="0">
              <a:schemeClr val="accent2">
                <a:hueOff val="-925357"/>
                <a:satOff val="3050"/>
                <a:lumOff val="3262"/>
                <a:alphaOff val="0"/>
                <a:tint val="98000"/>
                <a:satMod val="110000"/>
                <a:lumMod val="104000"/>
              </a:schemeClr>
            </a:gs>
            <a:gs pos="69000">
              <a:schemeClr val="accent2">
                <a:hueOff val="-925357"/>
                <a:satOff val="3050"/>
                <a:lumOff val="3262"/>
                <a:alphaOff val="0"/>
                <a:shade val="88000"/>
                <a:satMod val="130000"/>
                <a:lumMod val="92000"/>
              </a:schemeClr>
            </a:gs>
            <a:gs pos="100000">
              <a:schemeClr val="accent2">
                <a:hueOff val="-925357"/>
                <a:satOff val="3050"/>
                <a:lumOff val="3262"/>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git branch </a:t>
          </a:r>
          <a:r>
            <a:rPr lang="en-US" sz="900" kern="1200" dirty="0"/>
            <a:t>- Command to view all branches of the repository.</a:t>
          </a:r>
        </a:p>
      </dsp:txBody>
      <dsp:txXfrm>
        <a:off x="5798266" y="2115"/>
        <a:ext cx="1660131" cy="996078"/>
      </dsp:txXfrm>
    </dsp:sp>
    <dsp:sp modelId="{66B8E076-B5D5-804C-825C-806417EE0321}">
      <dsp:nvSpPr>
        <dsp:cNvPr id="0" name=""/>
        <dsp:cNvSpPr/>
      </dsp:nvSpPr>
      <dsp:spPr>
        <a:xfrm>
          <a:off x="7624410" y="2115"/>
          <a:ext cx="1660131" cy="996078"/>
        </a:xfrm>
        <a:prstGeom prst="rect">
          <a:avLst/>
        </a:prstGeom>
        <a:gradFill rotWithShape="0">
          <a:gsLst>
            <a:gs pos="0">
              <a:schemeClr val="accent2">
                <a:hueOff val="-1233809"/>
                <a:satOff val="4067"/>
                <a:lumOff val="4349"/>
                <a:alphaOff val="0"/>
                <a:tint val="98000"/>
                <a:satMod val="110000"/>
                <a:lumMod val="104000"/>
              </a:schemeClr>
            </a:gs>
            <a:gs pos="69000">
              <a:schemeClr val="accent2">
                <a:hueOff val="-1233809"/>
                <a:satOff val="4067"/>
                <a:lumOff val="4349"/>
                <a:alphaOff val="0"/>
                <a:shade val="88000"/>
                <a:satMod val="130000"/>
                <a:lumMod val="92000"/>
              </a:schemeClr>
            </a:gs>
            <a:gs pos="100000">
              <a:schemeClr val="accent2">
                <a:hueOff val="-1233809"/>
                <a:satOff val="4067"/>
                <a:lumOff val="4349"/>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git checkout [existing branch name]</a:t>
          </a:r>
          <a:r>
            <a:rPr lang="en-US" sz="900" kern="1200" dirty="0"/>
            <a:t> – This will automatically switch you to the branch name you mentioned in the command.</a:t>
          </a:r>
        </a:p>
      </dsp:txBody>
      <dsp:txXfrm>
        <a:off x="7624410" y="2115"/>
        <a:ext cx="1660131" cy="996078"/>
      </dsp:txXfrm>
    </dsp:sp>
    <dsp:sp modelId="{601CB850-4035-B246-B1C8-6327B54280A6}">
      <dsp:nvSpPr>
        <dsp:cNvPr id="0" name=""/>
        <dsp:cNvSpPr/>
      </dsp:nvSpPr>
      <dsp:spPr>
        <a:xfrm>
          <a:off x="319833" y="1164207"/>
          <a:ext cx="1660131" cy="996078"/>
        </a:xfrm>
        <a:prstGeom prst="rect">
          <a:avLst/>
        </a:prstGeom>
        <a:gradFill rotWithShape="0">
          <a:gsLst>
            <a:gs pos="0">
              <a:schemeClr val="accent2">
                <a:hueOff val="-1542262"/>
                <a:satOff val="5084"/>
                <a:lumOff val="5437"/>
                <a:alphaOff val="0"/>
                <a:tint val="98000"/>
                <a:satMod val="110000"/>
                <a:lumMod val="104000"/>
              </a:schemeClr>
            </a:gs>
            <a:gs pos="69000">
              <a:schemeClr val="accent2">
                <a:hueOff val="-1542262"/>
                <a:satOff val="5084"/>
                <a:lumOff val="5437"/>
                <a:alphaOff val="0"/>
                <a:shade val="88000"/>
                <a:satMod val="130000"/>
                <a:lumMod val="92000"/>
              </a:schemeClr>
            </a:gs>
            <a:gs pos="100000">
              <a:schemeClr val="accent2">
                <a:hueOff val="-1542262"/>
                <a:satOff val="5084"/>
                <a:lumOff val="5437"/>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git checkout –b [new branch name] </a:t>
          </a:r>
          <a:r>
            <a:rPr lang="en-US" sz="900" kern="1200" dirty="0"/>
            <a:t>– This will both create a new branch and automatically switch to it.</a:t>
          </a:r>
        </a:p>
      </dsp:txBody>
      <dsp:txXfrm>
        <a:off x="319833" y="1164207"/>
        <a:ext cx="1660131" cy="996078"/>
      </dsp:txXfrm>
    </dsp:sp>
    <dsp:sp modelId="{04E12E29-B42C-1142-A558-9DCDD8C6D115}">
      <dsp:nvSpPr>
        <dsp:cNvPr id="0" name=""/>
        <dsp:cNvSpPr/>
      </dsp:nvSpPr>
      <dsp:spPr>
        <a:xfrm>
          <a:off x="2145977" y="1164207"/>
          <a:ext cx="1660131" cy="996078"/>
        </a:xfrm>
        <a:prstGeom prst="rect">
          <a:avLst/>
        </a:prstGeom>
        <a:gradFill rotWithShape="0">
          <a:gsLst>
            <a:gs pos="0">
              <a:schemeClr val="accent2">
                <a:hueOff val="-1850714"/>
                <a:satOff val="6101"/>
                <a:lumOff val="6524"/>
                <a:alphaOff val="0"/>
                <a:tint val="98000"/>
                <a:satMod val="110000"/>
                <a:lumMod val="104000"/>
              </a:schemeClr>
            </a:gs>
            <a:gs pos="69000">
              <a:schemeClr val="accent2">
                <a:hueOff val="-1850714"/>
                <a:satOff val="6101"/>
                <a:lumOff val="6524"/>
                <a:alphaOff val="0"/>
                <a:shade val="88000"/>
                <a:satMod val="130000"/>
                <a:lumMod val="92000"/>
              </a:schemeClr>
            </a:gs>
            <a:gs pos="100000">
              <a:schemeClr val="accent2">
                <a:hueOff val="-1850714"/>
                <a:satOff val="6101"/>
                <a:lumOff val="6524"/>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git add [file name] </a:t>
          </a:r>
          <a:r>
            <a:rPr lang="en-US" sz="900" kern="1200" dirty="0"/>
            <a:t>– This command will stage only a single file for your next commit. </a:t>
          </a:r>
        </a:p>
      </dsp:txBody>
      <dsp:txXfrm>
        <a:off x="2145977" y="1164207"/>
        <a:ext cx="1660131" cy="996078"/>
      </dsp:txXfrm>
    </dsp:sp>
    <dsp:sp modelId="{147B3BEA-7AB2-B743-9718-3D74FBECD958}">
      <dsp:nvSpPr>
        <dsp:cNvPr id="0" name=""/>
        <dsp:cNvSpPr/>
      </dsp:nvSpPr>
      <dsp:spPr>
        <a:xfrm>
          <a:off x="3972121" y="1164207"/>
          <a:ext cx="1660131" cy="996078"/>
        </a:xfrm>
        <a:prstGeom prst="rect">
          <a:avLst/>
        </a:prstGeom>
        <a:gradFill rotWithShape="0">
          <a:gsLst>
            <a:gs pos="0">
              <a:schemeClr val="accent2">
                <a:hueOff val="-2159166"/>
                <a:satOff val="7118"/>
                <a:lumOff val="7612"/>
                <a:alphaOff val="0"/>
                <a:tint val="98000"/>
                <a:satMod val="110000"/>
                <a:lumMod val="104000"/>
              </a:schemeClr>
            </a:gs>
            <a:gs pos="69000">
              <a:schemeClr val="accent2">
                <a:hueOff val="-2159166"/>
                <a:satOff val="7118"/>
                <a:lumOff val="7612"/>
                <a:alphaOff val="0"/>
                <a:shade val="88000"/>
                <a:satMod val="130000"/>
                <a:lumMod val="92000"/>
              </a:schemeClr>
            </a:gs>
            <a:gs pos="100000">
              <a:schemeClr val="accent2">
                <a:hueOff val="-2159166"/>
                <a:satOff val="7118"/>
                <a:lumOff val="7612"/>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git add -A </a:t>
          </a:r>
          <a:r>
            <a:rPr lang="en-US" sz="900" kern="1200" dirty="0"/>
            <a:t>– This command stages all changed files for your next commit.</a:t>
          </a:r>
        </a:p>
      </dsp:txBody>
      <dsp:txXfrm>
        <a:off x="3972121" y="1164207"/>
        <a:ext cx="1660131" cy="996078"/>
      </dsp:txXfrm>
    </dsp:sp>
    <dsp:sp modelId="{A9B73264-989F-604F-B8CE-6AAC94D8F158}">
      <dsp:nvSpPr>
        <dsp:cNvPr id="0" name=""/>
        <dsp:cNvSpPr/>
      </dsp:nvSpPr>
      <dsp:spPr>
        <a:xfrm>
          <a:off x="5798266" y="1164207"/>
          <a:ext cx="1660131" cy="996078"/>
        </a:xfrm>
        <a:prstGeom prst="rect">
          <a:avLst/>
        </a:prstGeom>
        <a:gradFill rotWithShape="0">
          <a:gsLst>
            <a:gs pos="0">
              <a:schemeClr val="accent2">
                <a:hueOff val="-2467619"/>
                <a:satOff val="8135"/>
                <a:lumOff val="8699"/>
                <a:alphaOff val="0"/>
                <a:tint val="98000"/>
                <a:satMod val="110000"/>
                <a:lumMod val="104000"/>
              </a:schemeClr>
            </a:gs>
            <a:gs pos="69000">
              <a:schemeClr val="accent2">
                <a:hueOff val="-2467619"/>
                <a:satOff val="8135"/>
                <a:lumOff val="8699"/>
                <a:alphaOff val="0"/>
                <a:shade val="88000"/>
                <a:satMod val="130000"/>
                <a:lumMod val="92000"/>
              </a:schemeClr>
            </a:gs>
            <a:gs pos="100000">
              <a:schemeClr val="accent2">
                <a:hueOff val="-2467619"/>
                <a:satOff val="8135"/>
                <a:lumOff val="8699"/>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git commit -m “[message]” </a:t>
          </a:r>
          <a:r>
            <a:rPr lang="en-US" sz="900" kern="1200" dirty="0"/>
            <a:t>– This command creates a commit with all staged changes. </a:t>
          </a:r>
        </a:p>
      </dsp:txBody>
      <dsp:txXfrm>
        <a:off x="5798266" y="1164207"/>
        <a:ext cx="1660131" cy="996078"/>
      </dsp:txXfrm>
    </dsp:sp>
    <dsp:sp modelId="{E84B13B3-94E9-194F-A29D-664F4AB06330}">
      <dsp:nvSpPr>
        <dsp:cNvPr id="0" name=""/>
        <dsp:cNvSpPr/>
      </dsp:nvSpPr>
      <dsp:spPr>
        <a:xfrm>
          <a:off x="7624410" y="1164207"/>
          <a:ext cx="1660131" cy="996078"/>
        </a:xfrm>
        <a:prstGeom prst="rect">
          <a:avLst/>
        </a:prstGeom>
        <a:gradFill rotWithShape="0">
          <a:gsLst>
            <a:gs pos="0">
              <a:schemeClr val="accent2">
                <a:hueOff val="-2776071"/>
                <a:satOff val="9151"/>
                <a:lumOff val="9786"/>
                <a:alphaOff val="0"/>
                <a:tint val="98000"/>
                <a:satMod val="110000"/>
                <a:lumMod val="104000"/>
              </a:schemeClr>
            </a:gs>
            <a:gs pos="69000">
              <a:schemeClr val="accent2">
                <a:hueOff val="-2776071"/>
                <a:satOff val="9151"/>
                <a:lumOff val="9786"/>
                <a:alphaOff val="0"/>
                <a:shade val="88000"/>
                <a:satMod val="130000"/>
                <a:lumMod val="92000"/>
              </a:schemeClr>
            </a:gs>
            <a:gs pos="100000">
              <a:schemeClr val="accent2">
                <a:hueOff val="-2776071"/>
                <a:satOff val="9151"/>
                <a:lumOff val="9786"/>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git push</a:t>
          </a:r>
          <a:r>
            <a:rPr lang="en-US" sz="900" kern="1200" dirty="0"/>
            <a:t> – This command pushes all new commits to your remote branch. </a:t>
          </a:r>
        </a:p>
      </dsp:txBody>
      <dsp:txXfrm>
        <a:off x="7624410" y="1164207"/>
        <a:ext cx="1660131" cy="996078"/>
      </dsp:txXfrm>
    </dsp:sp>
    <dsp:sp modelId="{65FA808B-8380-FF4C-B661-0E8F1EB9FB1B}">
      <dsp:nvSpPr>
        <dsp:cNvPr id="0" name=""/>
        <dsp:cNvSpPr/>
      </dsp:nvSpPr>
      <dsp:spPr>
        <a:xfrm>
          <a:off x="3059049" y="2326299"/>
          <a:ext cx="1660131" cy="996078"/>
        </a:xfrm>
        <a:prstGeom prst="rect">
          <a:avLst/>
        </a:prstGeom>
        <a:gradFill rotWithShape="0">
          <a:gsLst>
            <a:gs pos="0">
              <a:schemeClr val="accent2">
                <a:hueOff val="-3084523"/>
                <a:satOff val="10168"/>
                <a:lumOff val="10874"/>
                <a:alphaOff val="0"/>
                <a:tint val="98000"/>
                <a:satMod val="110000"/>
                <a:lumMod val="104000"/>
              </a:schemeClr>
            </a:gs>
            <a:gs pos="69000">
              <a:schemeClr val="accent2">
                <a:hueOff val="-3084523"/>
                <a:satOff val="10168"/>
                <a:lumOff val="10874"/>
                <a:alphaOff val="0"/>
                <a:shade val="88000"/>
                <a:satMod val="130000"/>
                <a:lumMod val="92000"/>
              </a:schemeClr>
            </a:gs>
            <a:gs pos="100000">
              <a:schemeClr val="accent2">
                <a:hueOff val="-3084523"/>
                <a:satOff val="10168"/>
                <a:lumOff val="10874"/>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git pull</a:t>
          </a:r>
          <a:r>
            <a:rPr lang="en-US" sz="900" kern="1200" dirty="0"/>
            <a:t> – This command pulls all new commits from your remote branch onto your local branch. </a:t>
          </a:r>
        </a:p>
      </dsp:txBody>
      <dsp:txXfrm>
        <a:off x="3059049" y="2326299"/>
        <a:ext cx="1660131" cy="996078"/>
      </dsp:txXfrm>
    </dsp:sp>
    <dsp:sp modelId="{4BB6861D-B6D1-CC4E-9A08-95944D7F0106}">
      <dsp:nvSpPr>
        <dsp:cNvPr id="0" name=""/>
        <dsp:cNvSpPr/>
      </dsp:nvSpPr>
      <dsp:spPr>
        <a:xfrm>
          <a:off x="4885194" y="2326299"/>
          <a:ext cx="1660131" cy="996078"/>
        </a:xfrm>
        <a:prstGeom prst="rect">
          <a:avLst/>
        </a:prstGeom>
        <a:gradFill rotWithShape="0">
          <a:gsLst>
            <a:gs pos="0">
              <a:schemeClr val="accent2">
                <a:hueOff val="-3392975"/>
                <a:satOff val="11185"/>
                <a:lumOff val="11961"/>
                <a:alphaOff val="0"/>
                <a:tint val="98000"/>
                <a:satMod val="110000"/>
                <a:lumMod val="104000"/>
              </a:schemeClr>
            </a:gs>
            <a:gs pos="69000">
              <a:schemeClr val="accent2">
                <a:hueOff val="-3392975"/>
                <a:satOff val="11185"/>
                <a:lumOff val="11961"/>
                <a:alphaOff val="0"/>
                <a:shade val="88000"/>
                <a:satMod val="130000"/>
                <a:lumMod val="92000"/>
              </a:schemeClr>
            </a:gs>
            <a:gs pos="100000">
              <a:schemeClr val="accent2">
                <a:hueOff val="-3392975"/>
                <a:satOff val="11185"/>
                <a:lumOff val="11961"/>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git pull origin [existing branch name]</a:t>
          </a:r>
          <a:r>
            <a:rPr lang="en-US" sz="900" kern="1200" dirty="0"/>
            <a:t> – Takes changes from another branch and merges it into yours. </a:t>
          </a:r>
        </a:p>
      </dsp:txBody>
      <dsp:txXfrm>
        <a:off x="4885194" y="2326299"/>
        <a:ext cx="1660131" cy="99607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eg>
</file>

<file path=ppt/media/image12.tiff>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tiff>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tiff>
</file>

<file path=ppt/media/image4.png>
</file>

<file path=ppt/media/image40.png>
</file>

<file path=ppt/media/image41.tiff>
</file>

<file path=ppt/media/image42.png>
</file>

<file path=ppt/media/image43.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9/12/22</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9/12/22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9/12/22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9/12/22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9/12/22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9/12/22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9/12/22</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9/12/22</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scm.com/book/en/v2/Getting-Started-Installing-Git"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7.tiff"/></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1.tiff"/><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postman.com/" TargetMode="External"/><Relationship Id="rId2" Type="http://schemas.openxmlformats.org/officeDocument/2006/relationships/hyperlink" Target="https://visualstudio.microsoft.com/downloads/" TargetMode="Externa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0E462-BE38-A946-AD06-B83E0EF3C5D6}"/>
              </a:ext>
            </a:extLst>
          </p:cNvPr>
          <p:cNvSpPr>
            <a:spLocks noGrp="1"/>
          </p:cNvSpPr>
          <p:nvPr>
            <p:ph type="ctrTitle"/>
          </p:nvPr>
        </p:nvSpPr>
        <p:spPr/>
        <p:txBody>
          <a:bodyPr/>
          <a:lstStyle/>
          <a:p>
            <a:r>
              <a:rPr lang="en-US" dirty="0"/>
              <a:t>GitHub</a:t>
            </a:r>
          </a:p>
        </p:txBody>
      </p:sp>
      <p:sp>
        <p:nvSpPr>
          <p:cNvPr id="3" name="Subtitle 2">
            <a:extLst>
              <a:ext uri="{FF2B5EF4-FFF2-40B4-BE49-F238E27FC236}">
                <a16:creationId xmlns:a16="http://schemas.microsoft.com/office/drawing/2014/main" id="{39CAC5BD-21BB-7649-B860-7DB68ECC9845}"/>
              </a:ext>
            </a:extLst>
          </p:cNvPr>
          <p:cNvSpPr>
            <a:spLocks noGrp="1"/>
          </p:cNvSpPr>
          <p:nvPr>
            <p:ph type="subTitle" idx="1"/>
          </p:nvPr>
        </p:nvSpPr>
        <p:spPr/>
        <p:txBody>
          <a:bodyPr/>
          <a:lstStyle/>
          <a:p>
            <a:r>
              <a:rPr lang="en-US" dirty="0"/>
              <a:t>Intro to api</a:t>
            </a:r>
            <a:r>
              <a:rPr lang="en-US" sz="1200" dirty="0"/>
              <a:t>s </a:t>
            </a:r>
            <a:r>
              <a:rPr lang="en-US" dirty="0"/>
              <a:t>– class 2</a:t>
            </a:r>
            <a:endParaRPr lang="en-US" sz="1200" dirty="0"/>
          </a:p>
        </p:txBody>
      </p:sp>
    </p:spTree>
    <p:extLst>
      <p:ext uri="{BB962C8B-B14F-4D97-AF65-F5344CB8AC3E}">
        <p14:creationId xmlns:p14="http://schemas.microsoft.com/office/powerpoint/2010/main" val="8158278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410016" y="214894"/>
            <a:ext cx="9603275" cy="1440873"/>
          </a:xfrm>
        </p:spPr>
        <p:txBody>
          <a:bodyPr>
            <a:normAutofit fontScale="90000"/>
          </a:bodyPr>
          <a:lstStyle/>
          <a:p>
            <a:pPr algn="ctr"/>
            <a:r>
              <a:rPr lang="en-US" dirty="0"/>
              <a:t>Centralized version control</a:t>
            </a:r>
            <a:br>
              <a:rPr lang="en-US" dirty="0"/>
            </a:br>
            <a:r>
              <a:rPr lang="en-US" dirty="0"/>
              <a:t>vs. </a:t>
            </a:r>
            <a:br>
              <a:rPr lang="en-US" dirty="0"/>
            </a:br>
            <a:r>
              <a:rPr lang="en-US" dirty="0"/>
              <a:t>distributed / decentralized version control</a:t>
            </a:r>
          </a:p>
        </p:txBody>
      </p:sp>
      <p:pic>
        <p:nvPicPr>
          <p:cNvPr id="15362" name="Picture 2" descr="CVCS-vs-DVCS">
            <a:extLst>
              <a:ext uri="{FF2B5EF4-FFF2-40B4-BE49-F238E27FC236}">
                <a16:creationId xmlns:a16="http://schemas.microsoft.com/office/drawing/2014/main" id="{2FFA3C52-4DC4-8E4D-9B48-20C6AFBB03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960" y="2085399"/>
            <a:ext cx="6515261" cy="3401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40E6DEE-DE69-C141-9C83-08F2118838FD}"/>
              </a:ext>
            </a:extLst>
          </p:cNvPr>
          <p:cNvSpPr txBox="1"/>
          <p:nvPr/>
        </p:nvSpPr>
        <p:spPr>
          <a:xfrm>
            <a:off x="6996545" y="1981781"/>
            <a:ext cx="4934331" cy="3970318"/>
          </a:xfrm>
          <a:prstGeom prst="rect">
            <a:avLst/>
          </a:prstGeom>
          <a:noFill/>
        </p:spPr>
        <p:txBody>
          <a:bodyPr wrap="square" rtlCol="0">
            <a:spAutoFit/>
          </a:bodyPr>
          <a:lstStyle/>
          <a:p>
            <a:pPr algn="ctr"/>
            <a:r>
              <a:rPr lang="en-US" sz="2000" b="1" u="sng" dirty="0"/>
              <a:t>Distributed / Decentralized</a:t>
            </a:r>
          </a:p>
          <a:p>
            <a:r>
              <a:rPr lang="en-US" b="1" dirty="0"/>
              <a:t>Pros:</a:t>
            </a:r>
          </a:p>
          <a:p>
            <a:pPr marL="285750" indent="-285750">
              <a:buFont typeface="Arial" panose="020B0604020202020204" pitchFamily="34" charset="0"/>
              <a:buChar char="•"/>
            </a:pPr>
            <a:r>
              <a:rPr lang="en-US" dirty="0"/>
              <a:t>Except for pushing and pulling the code, the user can work offline.</a:t>
            </a:r>
          </a:p>
          <a:p>
            <a:pPr marL="285750" indent="-285750">
              <a:buFont typeface="Arial" panose="020B0604020202020204" pitchFamily="34" charset="0"/>
              <a:buChar char="•"/>
            </a:pPr>
            <a:r>
              <a:rPr lang="en-US" dirty="0"/>
              <a:t>Faster, because you don't have to contact the central server for every command.</a:t>
            </a:r>
          </a:p>
          <a:p>
            <a:pPr marL="285750" indent="-285750">
              <a:buFont typeface="Arial" panose="020B0604020202020204" pitchFamily="34" charset="0"/>
              <a:buChar char="•"/>
            </a:pPr>
            <a:r>
              <a:rPr lang="en-US" dirty="0"/>
              <a:t>Merging and branching are less costly.</a:t>
            </a:r>
          </a:p>
          <a:p>
            <a:pPr marL="285750" indent="-285750">
              <a:buFont typeface="Arial" panose="020B0604020202020204" pitchFamily="34" charset="0"/>
              <a:buChar char="•"/>
            </a:pPr>
            <a:r>
              <a:rPr lang="en-US" dirty="0"/>
              <a:t>Even if the main server crashes, code will be stored in the local systems. </a:t>
            </a:r>
          </a:p>
          <a:p>
            <a:r>
              <a:rPr lang="en-US" b="1" dirty="0"/>
              <a:t>Cons:</a:t>
            </a:r>
          </a:p>
          <a:p>
            <a:pPr marL="285750" indent="-285750">
              <a:buFont typeface="Arial" panose="020B0604020202020204" pitchFamily="34" charset="0"/>
              <a:buChar char="•"/>
            </a:pPr>
            <a:r>
              <a:rPr lang="en-US" dirty="0"/>
              <a:t>A potential side effect of being able to branch easily: you can have enough pending work that you lose track of it. </a:t>
            </a:r>
          </a:p>
          <a:p>
            <a:r>
              <a:rPr lang="en-US" dirty="0"/>
              <a:t> </a:t>
            </a:r>
          </a:p>
        </p:txBody>
      </p:sp>
    </p:spTree>
    <p:extLst>
      <p:ext uri="{BB962C8B-B14F-4D97-AF65-F5344CB8AC3E}">
        <p14:creationId xmlns:p14="http://schemas.microsoft.com/office/powerpoint/2010/main" val="1236809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451579" y="804519"/>
            <a:ext cx="9603275" cy="1049235"/>
          </a:xfrm>
        </p:spPr>
        <p:txBody>
          <a:bodyPr vert="horz" lIns="91440" tIns="45720" rIns="91440" bIns="45720" rtlCol="0" anchor="t">
            <a:normAutofit/>
          </a:bodyPr>
          <a:lstStyle/>
          <a:p>
            <a:pPr algn="ctr"/>
            <a:r>
              <a:rPr lang="en-US" dirty="0"/>
              <a:t>git</a:t>
            </a:r>
          </a:p>
        </p:txBody>
      </p:sp>
      <p:sp>
        <p:nvSpPr>
          <p:cNvPr id="4" name="TextBox 3">
            <a:extLst>
              <a:ext uri="{FF2B5EF4-FFF2-40B4-BE49-F238E27FC236}">
                <a16:creationId xmlns:a16="http://schemas.microsoft.com/office/drawing/2014/main" id="{D40E6DEE-DE69-C141-9C83-08F2118838FD}"/>
              </a:ext>
            </a:extLst>
          </p:cNvPr>
          <p:cNvSpPr txBox="1"/>
          <p:nvPr/>
        </p:nvSpPr>
        <p:spPr>
          <a:xfrm>
            <a:off x="1451579" y="2015734"/>
            <a:ext cx="5622284" cy="3450613"/>
          </a:xfrm>
          <a:prstGeom prst="rect">
            <a:avLst/>
          </a:prstGeom>
        </p:spPr>
        <p:txBody>
          <a:bodyPr vert="horz" lIns="91440" tIns="45720" rIns="91440" bIns="45720" rtlCol="0" anchor="t">
            <a:normAutofit/>
          </a:bodyPr>
          <a:lstStyle/>
          <a:p>
            <a:pPr marL="285750" indent="-228600" defTabSz="914400">
              <a:lnSpc>
                <a:spcPct val="120000"/>
              </a:lnSpc>
              <a:spcAft>
                <a:spcPts val="600"/>
              </a:spcAft>
              <a:buClr>
                <a:schemeClr val="accent1"/>
              </a:buClr>
              <a:buSzPct val="100000"/>
              <a:buFont typeface="Arial" panose="020B0604020202020204" pitchFamily="34" charset="0"/>
              <a:buChar char="•"/>
            </a:pPr>
            <a:r>
              <a:rPr lang="en-US" b="1" dirty="0"/>
              <a:t>Git </a:t>
            </a:r>
            <a:r>
              <a:rPr lang="en-US" dirty="0"/>
              <a:t>is currently the most used version control system. It tracks the changes you make to files, so you have a record of what has been done, and you can revert to specific versions should you ever need to. Git also makes collaboration easier, allowing changes by multiple people to all be merged into one source.  </a:t>
            </a:r>
          </a:p>
          <a:p>
            <a:pPr marL="742950" lvl="1" indent="-228600" defTabSz="914400">
              <a:lnSpc>
                <a:spcPct val="120000"/>
              </a:lnSpc>
              <a:spcAft>
                <a:spcPts val="600"/>
              </a:spcAft>
              <a:buClr>
                <a:schemeClr val="accent1"/>
              </a:buClr>
              <a:buSzPct val="100000"/>
              <a:buFont typeface="Arial" panose="020B0604020202020204" pitchFamily="34" charset="0"/>
              <a:buChar char="•"/>
            </a:pPr>
            <a:r>
              <a:rPr lang="en-US" dirty="0"/>
              <a:t>It is a </a:t>
            </a:r>
            <a:r>
              <a:rPr lang="en-US" b="1" dirty="0"/>
              <a:t>distributed/decentralized version control system</a:t>
            </a:r>
            <a:r>
              <a:rPr lang="en-US" dirty="0"/>
              <a:t>! </a:t>
            </a:r>
          </a:p>
        </p:txBody>
      </p:sp>
      <p:pic>
        <p:nvPicPr>
          <p:cNvPr id="15364" name="Picture 4">
            <a:extLst>
              <a:ext uri="{FF2B5EF4-FFF2-40B4-BE49-F238E27FC236}">
                <a16:creationId xmlns:a16="http://schemas.microsoft.com/office/drawing/2014/main" id="{A3D0F1DA-388C-7141-AC54-DFCDC61DE74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554139" y="2844163"/>
            <a:ext cx="3500715" cy="1793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1016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451579" y="804519"/>
            <a:ext cx="9603275" cy="1049235"/>
          </a:xfrm>
        </p:spPr>
        <p:txBody>
          <a:bodyPr vert="horz" lIns="91440" tIns="45720" rIns="91440" bIns="45720" rtlCol="0" anchor="t">
            <a:normAutofit/>
          </a:bodyPr>
          <a:lstStyle/>
          <a:p>
            <a:pPr algn="ctr"/>
            <a:r>
              <a:rPr lang="en-US" dirty="0"/>
              <a:t>Git vs. github</a:t>
            </a:r>
          </a:p>
        </p:txBody>
      </p:sp>
      <p:grpSp>
        <p:nvGrpSpPr>
          <p:cNvPr id="27652" name="Group 70">
            <a:extLst>
              <a:ext uri="{FF2B5EF4-FFF2-40B4-BE49-F238E27FC236}">
                <a16:creationId xmlns:a16="http://schemas.microsoft.com/office/drawing/2014/main" id="{F2C08210-135F-434B-9B07-F3B4978C6C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59130" y="2012810"/>
            <a:ext cx="4954206" cy="3453535"/>
            <a:chOff x="7807230" y="2012810"/>
            <a:chExt cx="3251252" cy="3459865"/>
          </a:xfrm>
        </p:grpSpPr>
        <p:sp>
          <p:nvSpPr>
            <p:cNvPr id="72" name="Rectangle 71">
              <a:extLst>
                <a:ext uri="{FF2B5EF4-FFF2-40B4-BE49-F238E27FC236}">
                  <a16:creationId xmlns:a16="http://schemas.microsoft.com/office/drawing/2014/main" id="{F67A18BA-FBAA-4972-B2EE-86107FA7F0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653" name="Rectangle 72">
              <a:extLst>
                <a:ext uri="{FF2B5EF4-FFF2-40B4-BE49-F238E27FC236}">
                  <a16:creationId xmlns:a16="http://schemas.microsoft.com/office/drawing/2014/main" id="{8776751E-B197-4182-95E7-62121266B0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solidFill>
              <a:schemeClr val="bg1"/>
            </a:soli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7650" name="Picture 2" descr="Git vs. GitHub: What&amp;#39;s the Difference?">
            <a:extLst>
              <a:ext uri="{FF2B5EF4-FFF2-40B4-BE49-F238E27FC236}">
                <a16:creationId xmlns:a16="http://schemas.microsoft.com/office/drawing/2014/main" id="{765EE873-C097-E841-83E5-3B5EFF61793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653773" y="2174242"/>
            <a:ext cx="4577803" cy="312435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40E6DEE-DE69-C141-9C83-08F2118838FD}"/>
              </a:ext>
            </a:extLst>
          </p:cNvPr>
          <p:cNvSpPr txBox="1"/>
          <p:nvPr/>
        </p:nvSpPr>
        <p:spPr>
          <a:xfrm>
            <a:off x="6903337" y="2015734"/>
            <a:ext cx="4158849" cy="3450613"/>
          </a:xfrm>
          <a:prstGeom prst="rect">
            <a:avLst/>
          </a:prstGeom>
        </p:spPr>
        <p:txBody>
          <a:bodyPr vert="horz" lIns="91440" tIns="45720" rIns="91440" bIns="45720" rtlCol="0" anchor="t">
            <a:normAutofit/>
          </a:bodyPr>
          <a:lstStyle/>
          <a:p>
            <a:pPr marL="285750" indent="-228600" defTabSz="914400">
              <a:lnSpc>
                <a:spcPct val="120000"/>
              </a:lnSpc>
              <a:spcAft>
                <a:spcPts val="600"/>
              </a:spcAft>
              <a:buClr>
                <a:schemeClr val="accent1"/>
              </a:buClr>
              <a:buSzPct val="100000"/>
              <a:buFont typeface="Arial" panose="020B0604020202020204" pitchFamily="34" charset="0"/>
              <a:buChar char="•"/>
            </a:pPr>
            <a:r>
              <a:rPr lang="en-US" dirty="0"/>
              <a:t>Git is a version control system that lets you manage and keep track of your source code history. </a:t>
            </a:r>
          </a:p>
          <a:p>
            <a:pPr marL="285750" indent="-228600" defTabSz="914400">
              <a:lnSpc>
                <a:spcPct val="120000"/>
              </a:lnSpc>
              <a:spcAft>
                <a:spcPts val="600"/>
              </a:spcAft>
              <a:buClr>
                <a:schemeClr val="accent1"/>
              </a:buClr>
              <a:buSzPct val="100000"/>
              <a:buFont typeface="Arial" panose="020B0604020202020204" pitchFamily="34" charset="0"/>
              <a:buChar char="•"/>
            </a:pPr>
            <a:r>
              <a:rPr lang="en-US" dirty="0"/>
              <a:t>GitHub is a cloud-based hosting service with which you can manage Git repositories. </a:t>
            </a:r>
            <a:r>
              <a:rPr lang="en-US" b="1" dirty="0"/>
              <a:t>If you have projects that use Git, then GitHub is designed to help you better manage them</a:t>
            </a:r>
            <a:r>
              <a:rPr lang="en-US" dirty="0"/>
              <a:t>.</a:t>
            </a:r>
          </a:p>
        </p:txBody>
      </p:sp>
    </p:spTree>
    <p:extLst>
      <p:ext uri="{BB962C8B-B14F-4D97-AF65-F5344CB8AC3E}">
        <p14:creationId xmlns:p14="http://schemas.microsoft.com/office/powerpoint/2010/main" val="2735320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451579" y="804519"/>
            <a:ext cx="9603275" cy="1049235"/>
          </a:xfrm>
        </p:spPr>
        <p:txBody>
          <a:bodyPr vert="horz" lIns="91440" tIns="45720" rIns="91440" bIns="45720" rtlCol="0" anchor="t">
            <a:normAutofit/>
          </a:bodyPr>
          <a:lstStyle/>
          <a:p>
            <a:pPr algn="ctr"/>
            <a:r>
              <a:rPr lang="en-US" dirty="0"/>
              <a:t>Git branches</a:t>
            </a:r>
          </a:p>
        </p:txBody>
      </p:sp>
      <p:sp>
        <p:nvSpPr>
          <p:cNvPr id="4" name="TextBox 3">
            <a:extLst>
              <a:ext uri="{FF2B5EF4-FFF2-40B4-BE49-F238E27FC236}">
                <a16:creationId xmlns:a16="http://schemas.microsoft.com/office/drawing/2014/main" id="{D40E6DEE-DE69-C141-9C83-08F2118838FD}"/>
              </a:ext>
            </a:extLst>
          </p:cNvPr>
          <p:cNvSpPr txBox="1"/>
          <p:nvPr/>
        </p:nvSpPr>
        <p:spPr>
          <a:xfrm>
            <a:off x="786561" y="2015734"/>
            <a:ext cx="5622284" cy="4037747"/>
          </a:xfrm>
          <a:prstGeom prst="rect">
            <a:avLst/>
          </a:prstGeom>
        </p:spPr>
        <p:txBody>
          <a:bodyPr vert="horz" lIns="91440" tIns="45720" rIns="91440" bIns="45720" rtlCol="0" anchor="t">
            <a:normAutofit/>
          </a:bodyPr>
          <a:lstStyle/>
          <a:p>
            <a:pPr marL="285750" indent="-228600" defTabSz="914400">
              <a:lnSpc>
                <a:spcPct val="120000"/>
              </a:lnSpc>
              <a:spcAft>
                <a:spcPts val="600"/>
              </a:spcAft>
              <a:buClr>
                <a:schemeClr val="accent1"/>
              </a:buClr>
              <a:buSzPct val="100000"/>
              <a:buFont typeface="Arial" panose="020B0604020202020204" pitchFamily="34" charset="0"/>
              <a:buChar char="•"/>
            </a:pPr>
            <a:r>
              <a:rPr lang="en-US" b="1" dirty="0"/>
              <a:t>A Git Branch </a:t>
            </a:r>
            <a:r>
              <a:rPr lang="en-US" dirty="0"/>
              <a:t>represents an independent line of development– it is nothing other than a version of your repository! </a:t>
            </a:r>
          </a:p>
          <a:p>
            <a:pPr marL="742950" lvl="1" indent="-228600" defTabSz="914400">
              <a:lnSpc>
                <a:spcPct val="120000"/>
              </a:lnSpc>
              <a:spcAft>
                <a:spcPts val="600"/>
              </a:spcAft>
              <a:buClr>
                <a:schemeClr val="accent1"/>
              </a:buClr>
              <a:buSzPct val="100000"/>
              <a:buFont typeface="Arial" panose="020B0604020202020204" pitchFamily="34" charset="0"/>
              <a:buChar char="•"/>
            </a:pPr>
            <a:r>
              <a:rPr lang="en-US" b="1" dirty="0"/>
              <a:t>“Master” </a:t>
            </a:r>
            <a:r>
              <a:rPr lang="en-US" dirty="0"/>
              <a:t>was the default naming convention for the branch that gets created when you make a repository. It is now called </a:t>
            </a:r>
            <a:r>
              <a:rPr lang="en-US" b="1" dirty="0"/>
              <a:t>“Main.”</a:t>
            </a:r>
          </a:p>
          <a:p>
            <a:pPr marL="1200150" lvl="2" indent="-228600" defTabSz="914400">
              <a:lnSpc>
                <a:spcPct val="120000"/>
              </a:lnSpc>
              <a:spcAft>
                <a:spcPts val="600"/>
              </a:spcAft>
              <a:buClr>
                <a:schemeClr val="accent1"/>
              </a:buClr>
              <a:buSzPct val="100000"/>
              <a:buFont typeface="Arial" panose="020B0604020202020204" pitchFamily="34" charset="0"/>
              <a:buChar char="•"/>
            </a:pPr>
            <a:r>
              <a:rPr lang="en-US" dirty="0"/>
              <a:t>(We are getting rid of this naming convention, as it is considered to be slavery-origin terminology.) </a:t>
            </a:r>
          </a:p>
        </p:txBody>
      </p:sp>
      <p:pic>
        <p:nvPicPr>
          <p:cNvPr id="3" name="Picture 2">
            <a:extLst>
              <a:ext uri="{FF2B5EF4-FFF2-40B4-BE49-F238E27FC236}">
                <a16:creationId xmlns:a16="http://schemas.microsoft.com/office/drawing/2014/main" id="{3A255285-CD6B-1142-B962-058F11B5D9FB}"/>
              </a:ext>
            </a:extLst>
          </p:cNvPr>
          <p:cNvPicPr>
            <a:picLocks noChangeAspect="1"/>
          </p:cNvPicPr>
          <p:nvPr/>
        </p:nvPicPr>
        <p:blipFill>
          <a:blip r:embed="rId2"/>
          <a:stretch>
            <a:fillRect/>
          </a:stretch>
        </p:blipFill>
        <p:spPr>
          <a:xfrm>
            <a:off x="6575098" y="2390197"/>
            <a:ext cx="5118137" cy="2951459"/>
          </a:xfrm>
          <a:prstGeom prst="rect">
            <a:avLst/>
          </a:prstGeom>
        </p:spPr>
      </p:pic>
      <p:sp>
        <p:nvSpPr>
          <p:cNvPr id="5" name="&quot;No&quot; Symbol 4">
            <a:extLst>
              <a:ext uri="{FF2B5EF4-FFF2-40B4-BE49-F238E27FC236}">
                <a16:creationId xmlns:a16="http://schemas.microsoft.com/office/drawing/2014/main" id="{23592427-1424-1442-98AD-3D3AC3F4C98D}"/>
              </a:ext>
            </a:extLst>
          </p:cNvPr>
          <p:cNvSpPr/>
          <p:nvPr/>
        </p:nvSpPr>
        <p:spPr>
          <a:xfrm>
            <a:off x="10363199" y="3662855"/>
            <a:ext cx="609600" cy="178676"/>
          </a:xfrm>
          <a:prstGeom prst="noSmoking">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quot;No&quot; Symbol 8">
            <a:extLst>
              <a:ext uri="{FF2B5EF4-FFF2-40B4-BE49-F238E27FC236}">
                <a16:creationId xmlns:a16="http://schemas.microsoft.com/office/drawing/2014/main" id="{B09638DC-1944-5A41-8E35-DFE0996C3381}"/>
              </a:ext>
            </a:extLst>
          </p:cNvPr>
          <p:cNvSpPr/>
          <p:nvPr/>
        </p:nvSpPr>
        <p:spPr>
          <a:xfrm>
            <a:off x="7554749" y="3687250"/>
            <a:ext cx="609600" cy="178676"/>
          </a:xfrm>
          <a:prstGeom prst="noSmoking">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extBox 6">
            <a:extLst>
              <a:ext uri="{FF2B5EF4-FFF2-40B4-BE49-F238E27FC236}">
                <a16:creationId xmlns:a16="http://schemas.microsoft.com/office/drawing/2014/main" id="{23088E5D-C60C-444C-98E6-6BB591A162D0}"/>
              </a:ext>
            </a:extLst>
          </p:cNvPr>
          <p:cNvSpPr txBox="1"/>
          <p:nvPr/>
        </p:nvSpPr>
        <p:spPr>
          <a:xfrm>
            <a:off x="7560620" y="3410251"/>
            <a:ext cx="612668" cy="276999"/>
          </a:xfrm>
          <a:prstGeom prst="rect">
            <a:avLst/>
          </a:prstGeom>
          <a:noFill/>
        </p:spPr>
        <p:txBody>
          <a:bodyPr wrap="none" rtlCol="0">
            <a:spAutoFit/>
          </a:bodyPr>
          <a:lstStyle/>
          <a:p>
            <a:r>
              <a:rPr lang="en-US" sz="1200" dirty="0">
                <a:latin typeface="Cavolini" panose="020B0604020202020204" pitchFamily="34" charset="0"/>
                <a:cs typeface="Cavolini" panose="020B0604020202020204" pitchFamily="34" charset="0"/>
              </a:rPr>
              <a:t>main</a:t>
            </a:r>
          </a:p>
        </p:txBody>
      </p:sp>
      <p:sp>
        <p:nvSpPr>
          <p:cNvPr id="11" name="TextBox 10">
            <a:extLst>
              <a:ext uri="{FF2B5EF4-FFF2-40B4-BE49-F238E27FC236}">
                <a16:creationId xmlns:a16="http://schemas.microsoft.com/office/drawing/2014/main" id="{FD76329A-33C5-8945-9CA6-A2E4E67039E2}"/>
              </a:ext>
            </a:extLst>
          </p:cNvPr>
          <p:cNvSpPr txBox="1"/>
          <p:nvPr/>
        </p:nvSpPr>
        <p:spPr>
          <a:xfrm>
            <a:off x="10360131" y="3382109"/>
            <a:ext cx="612668" cy="276999"/>
          </a:xfrm>
          <a:prstGeom prst="rect">
            <a:avLst/>
          </a:prstGeom>
          <a:noFill/>
        </p:spPr>
        <p:txBody>
          <a:bodyPr wrap="none" rtlCol="0">
            <a:spAutoFit/>
          </a:bodyPr>
          <a:lstStyle/>
          <a:p>
            <a:r>
              <a:rPr lang="en-US" sz="1200" dirty="0">
                <a:latin typeface="Cavolini" panose="020B0604020202020204" pitchFamily="34" charset="0"/>
                <a:cs typeface="Cavolini" panose="020B0604020202020204" pitchFamily="34" charset="0"/>
              </a:rPr>
              <a:t>main</a:t>
            </a:r>
          </a:p>
        </p:txBody>
      </p:sp>
    </p:spTree>
    <p:extLst>
      <p:ext uri="{BB962C8B-B14F-4D97-AF65-F5344CB8AC3E}">
        <p14:creationId xmlns:p14="http://schemas.microsoft.com/office/powerpoint/2010/main" val="1845187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451579" y="804519"/>
            <a:ext cx="9603275" cy="1049235"/>
          </a:xfrm>
        </p:spPr>
        <p:txBody>
          <a:bodyPr vert="horz" lIns="91440" tIns="45720" rIns="91440" bIns="45720" rtlCol="0" anchor="t">
            <a:normAutofit/>
          </a:bodyPr>
          <a:lstStyle/>
          <a:p>
            <a:pPr algn="ctr"/>
            <a:r>
              <a:rPr lang="en-US" dirty="0"/>
              <a:t>Activity 2</a:t>
            </a:r>
          </a:p>
        </p:txBody>
      </p:sp>
      <p:sp>
        <p:nvSpPr>
          <p:cNvPr id="4" name="TextBox 3">
            <a:extLst>
              <a:ext uri="{FF2B5EF4-FFF2-40B4-BE49-F238E27FC236}">
                <a16:creationId xmlns:a16="http://schemas.microsoft.com/office/drawing/2014/main" id="{D40E6DEE-DE69-C141-9C83-08F2118838FD}"/>
              </a:ext>
            </a:extLst>
          </p:cNvPr>
          <p:cNvSpPr txBox="1"/>
          <p:nvPr/>
        </p:nvSpPr>
        <p:spPr>
          <a:xfrm>
            <a:off x="166256" y="2015734"/>
            <a:ext cx="11665526" cy="3450613"/>
          </a:xfrm>
          <a:prstGeom prst="rect">
            <a:avLst/>
          </a:prstGeom>
        </p:spPr>
        <p:txBody>
          <a:bodyPr vert="horz" lIns="91440" tIns="45720" rIns="91440" bIns="45720" rtlCol="0" anchor="t">
            <a:normAutofit/>
          </a:bodyPr>
          <a:lstStyle/>
          <a:p>
            <a:pPr marL="285750" indent="-228600" defTabSz="914400">
              <a:lnSpc>
                <a:spcPct val="120000"/>
              </a:lnSpc>
              <a:spcAft>
                <a:spcPts val="600"/>
              </a:spcAft>
              <a:buClr>
                <a:schemeClr val="accent1"/>
              </a:buClr>
              <a:buSzPct val="100000"/>
              <a:buFont typeface="Arial" panose="020B0604020202020204" pitchFamily="34" charset="0"/>
              <a:buChar char="•"/>
            </a:pPr>
            <a:r>
              <a:rPr lang="en-US" sz="2000" dirty="0"/>
              <a:t>Create a GitHub account on </a:t>
            </a:r>
            <a:r>
              <a:rPr lang="en-US" sz="2000" b="1" dirty="0"/>
              <a:t>github.com</a:t>
            </a:r>
            <a:endParaRPr lang="en-US" sz="2000" dirty="0"/>
          </a:p>
          <a:p>
            <a:pPr marL="285750" indent="-228600" defTabSz="914400">
              <a:lnSpc>
                <a:spcPct val="120000"/>
              </a:lnSpc>
              <a:spcAft>
                <a:spcPts val="600"/>
              </a:spcAft>
              <a:buClr>
                <a:schemeClr val="accent1"/>
              </a:buClr>
              <a:buSzPct val="100000"/>
              <a:buFont typeface="Arial" panose="020B0604020202020204" pitchFamily="34" charset="0"/>
              <a:buChar char="•"/>
            </a:pPr>
            <a:r>
              <a:rPr lang="en-US" sz="2000" dirty="0"/>
              <a:t>Submit the link to your profile to me. It should be </a:t>
            </a:r>
            <a:r>
              <a:rPr lang="en-US" sz="2000" b="1" dirty="0"/>
              <a:t>github.com/</a:t>
            </a:r>
            <a:r>
              <a:rPr lang="en-US" sz="2000" b="1" dirty="0" err="1"/>
              <a:t>yourusername</a:t>
            </a:r>
            <a:endParaRPr lang="en-US" sz="2000" b="1" dirty="0"/>
          </a:p>
          <a:p>
            <a:pPr marL="742950" lvl="1" indent="-228600" defTabSz="914400">
              <a:lnSpc>
                <a:spcPct val="120000"/>
              </a:lnSpc>
              <a:spcAft>
                <a:spcPts val="600"/>
              </a:spcAft>
              <a:buClr>
                <a:schemeClr val="accent1"/>
              </a:buClr>
              <a:buSzPct val="100000"/>
              <a:buFont typeface="Arial" panose="020B0604020202020204" pitchFamily="34" charset="0"/>
              <a:buChar char="•"/>
            </a:pPr>
            <a:r>
              <a:rPr lang="en-US" sz="2000" b="1" dirty="0"/>
              <a:t>GitHub account = 50%, Repository (we are making this next) = 50%.</a:t>
            </a:r>
          </a:p>
          <a:p>
            <a:pPr marL="1200150" lvl="2" indent="-228600" defTabSz="914400">
              <a:lnSpc>
                <a:spcPct val="120000"/>
              </a:lnSpc>
              <a:spcAft>
                <a:spcPts val="600"/>
              </a:spcAft>
              <a:buClr>
                <a:schemeClr val="accent1"/>
              </a:buClr>
              <a:buSzPct val="100000"/>
              <a:buFont typeface="Arial" panose="020B0604020202020204" pitchFamily="34" charset="0"/>
              <a:buChar char="•"/>
            </a:pPr>
            <a:r>
              <a:rPr lang="en-US" sz="2000" b="1" dirty="0">
                <a:solidFill>
                  <a:srgbClr val="FF0000"/>
                </a:solidFill>
              </a:rPr>
              <a:t>MAKE SURE YOUR ACCOUNT AND REPOSITORY ARE BOTH PUBLIC. </a:t>
            </a:r>
          </a:p>
          <a:p>
            <a:pPr marL="285750" indent="-228600" defTabSz="914400">
              <a:lnSpc>
                <a:spcPct val="120000"/>
              </a:lnSpc>
              <a:spcAft>
                <a:spcPts val="600"/>
              </a:spcAft>
              <a:buClr>
                <a:schemeClr val="accent1"/>
              </a:buClr>
              <a:buSzPct val="100000"/>
              <a:buFont typeface="Arial" panose="020B0604020202020204" pitchFamily="34" charset="0"/>
              <a:buChar char="•"/>
            </a:pPr>
            <a:r>
              <a:rPr lang="en-US" sz="2000" dirty="0"/>
              <a:t>Verify your e-mail address. </a:t>
            </a:r>
          </a:p>
          <a:p>
            <a:pPr marL="285750" indent="-228600" defTabSz="914400">
              <a:lnSpc>
                <a:spcPct val="120000"/>
              </a:lnSpc>
              <a:spcAft>
                <a:spcPts val="600"/>
              </a:spcAft>
              <a:buClr>
                <a:schemeClr val="accent1"/>
              </a:buClr>
              <a:buSzPct val="100000"/>
              <a:buFont typeface="Arial" panose="020B0604020202020204" pitchFamily="34" charset="0"/>
              <a:buChar char="•"/>
            </a:pPr>
            <a:r>
              <a:rPr lang="en-US" sz="2000" dirty="0"/>
              <a:t>Install Git onto your computer! Follow these instructions: </a:t>
            </a:r>
            <a:r>
              <a:rPr lang="en-US" sz="2000" dirty="0">
                <a:hlinkClick r:id="rId2"/>
              </a:rPr>
              <a:t>https://git-scm.com/book/en/v2/Getting-Started-Installing-Git</a:t>
            </a:r>
            <a:endParaRPr lang="en-US" sz="2000" dirty="0"/>
          </a:p>
          <a:p>
            <a:pPr marL="57150" defTabSz="914400">
              <a:lnSpc>
                <a:spcPct val="120000"/>
              </a:lnSpc>
              <a:spcAft>
                <a:spcPts val="600"/>
              </a:spcAft>
              <a:buClr>
                <a:schemeClr val="accent1"/>
              </a:buClr>
              <a:buSzPct val="100000"/>
            </a:pPr>
            <a:endParaRPr lang="en-US" sz="2400" dirty="0"/>
          </a:p>
          <a:p>
            <a:pPr marL="285750" indent="-228600" defTabSz="914400">
              <a:lnSpc>
                <a:spcPct val="120000"/>
              </a:lnSpc>
              <a:spcAft>
                <a:spcPts val="600"/>
              </a:spcAft>
              <a:buClr>
                <a:schemeClr val="accent1"/>
              </a:buClr>
              <a:buSzPct val="10000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2079978E-EE69-3A41-A35F-2C66E4A5A3C1}"/>
              </a:ext>
            </a:extLst>
          </p:cNvPr>
          <p:cNvSpPr txBox="1"/>
          <p:nvPr/>
        </p:nvSpPr>
        <p:spPr>
          <a:xfrm>
            <a:off x="2202873" y="997527"/>
            <a:ext cx="184731" cy="369332"/>
          </a:xfrm>
          <a:prstGeom prst="rect">
            <a:avLst/>
          </a:prstGeom>
          <a:noFill/>
        </p:spPr>
        <p:txBody>
          <a:bodyPr wrap="none" rtlCol="0">
            <a:spAutoFit/>
          </a:bodyPr>
          <a:lstStyle/>
          <a:p>
            <a:endParaRPr lang="en-US" dirty="0"/>
          </a:p>
        </p:txBody>
      </p:sp>
      <p:pic>
        <p:nvPicPr>
          <p:cNvPr id="23554" name="Picture 2" descr="github-logo (1) - iTMethods">
            <a:extLst>
              <a:ext uri="{FF2B5EF4-FFF2-40B4-BE49-F238E27FC236}">
                <a16:creationId xmlns:a16="http://schemas.microsoft.com/office/drawing/2014/main" id="{0A4635E7-65C2-8841-8707-7F953AC360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44412" y="4669862"/>
            <a:ext cx="6579836" cy="21881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7096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451579" y="804519"/>
            <a:ext cx="9603275" cy="1049235"/>
          </a:xfrm>
        </p:spPr>
        <p:txBody>
          <a:bodyPr vert="horz" lIns="91440" tIns="45720" rIns="91440" bIns="45720" rtlCol="0" anchor="t">
            <a:normAutofit/>
          </a:bodyPr>
          <a:lstStyle/>
          <a:p>
            <a:pPr algn="ctr"/>
            <a:r>
              <a:rPr lang="en-US" dirty="0"/>
              <a:t>Creating your first repository</a:t>
            </a:r>
          </a:p>
        </p:txBody>
      </p:sp>
      <p:sp>
        <p:nvSpPr>
          <p:cNvPr id="4" name="TextBox 3">
            <a:extLst>
              <a:ext uri="{FF2B5EF4-FFF2-40B4-BE49-F238E27FC236}">
                <a16:creationId xmlns:a16="http://schemas.microsoft.com/office/drawing/2014/main" id="{D40E6DEE-DE69-C141-9C83-08F2118838FD}"/>
              </a:ext>
            </a:extLst>
          </p:cNvPr>
          <p:cNvSpPr txBox="1"/>
          <p:nvPr/>
        </p:nvSpPr>
        <p:spPr>
          <a:xfrm>
            <a:off x="1451579" y="2840184"/>
            <a:ext cx="5622284" cy="2626163"/>
          </a:xfrm>
          <a:prstGeom prst="rect">
            <a:avLst/>
          </a:prstGeom>
        </p:spPr>
        <p:txBody>
          <a:bodyPr vert="horz" lIns="91440" tIns="45720" rIns="91440" bIns="45720" rtlCol="0" anchor="t">
            <a:normAutofit/>
          </a:bodyPr>
          <a:lstStyle/>
          <a:p>
            <a:pPr marL="285750" indent="-228600" defTabSz="914400">
              <a:lnSpc>
                <a:spcPct val="120000"/>
              </a:lnSpc>
              <a:spcAft>
                <a:spcPts val="600"/>
              </a:spcAft>
              <a:buClr>
                <a:schemeClr val="accent1"/>
              </a:buClr>
              <a:buSzPct val="100000"/>
              <a:buFont typeface="Arial" panose="020B0604020202020204" pitchFamily="34" charset="0"/>
              <a:buChar char="•"/>
            </a:pPr>
            <a:r>
              <a:rPr lang="en-US" dirty="0"/>
              <a:t>On the top-right corner of github.com, click on your profile icon to gain access to the user drop-down menu, then select </a:t>
            </a:r>
            <a:r>
              <a:rPr lang="en-US" b="1" dirty="0"/>
              <a:t>Your repositories</a:t>
            </a:r>
            <a:r>
              <a:rPr lang="en-US" dirty="0"/>
              <a:t>. </a:t>
            </a:r>
          </a:p>
          <a:p>
            <a:pPr marL="285750" indent="-228600" defTabSz="914400">
              <a:lnSpc>
                <a:spcPct val="120000"/>
              </a:lnSpc>
              <a:spcAft>
                <a:spcPts val="600"/>
              </a:spcAft>
              <a:buClr>
                <a:schemeClr val="accent1"/>
              </a:buClr>
              <a:buSzPct val="100000"/>
              <a:buFont typeface="Arial" panose="020B0604020202020204" pitchFamily="34" charset="0"/>
              <a:buChar char="•"/>
            </a:pPr>
            <a:r>
              <a:rPr lang="en-US" dirty="0"/>
              <a:t>Select the green </a:t>
            </a:r>
            <a:r>
              <a:rPr lang="en-US" b="1" dirty="0"/>
              <a:t>New</a:t>
            </a:r>
            <a:r>
              <a:rPr lang="en-US" dirty="0"/>
              <a:t> button.</a:t>
            </a:r>
          </a:p>
        </p:txBody>
      </p:sp>
      <p:pic>
        <p:nvPicPr>
          <p:cNvPr id="6" name="Picture 5" descr="Graphical user interface, text, application, chat or text message&#10;&#10;Description automatically generated">
            <a:extLst>
              <a:ext uri="{FF2B5EF4-FFF2-40B4-BE49-F238E27FC236}">
                <a16:creationId xmlns:a16="http://schemas.microsoft.com/office/drawing/2014/main" id="{3A85ED76-F3A3-6E42-90E7-DFBB93081F80}"/>
              </a:ext>
            </a:extLst>
          </p:cNvPr>
          <p:cNvPicPr>
            <a:picLocks noChangeAspect="1"/>
          </p:cNvPicPr>
          <p:nvPr/>
        </p:nvPicPr>
        <p:blipFill rotWithShape="1">
          <a:blip r:embed="rId2"/>
          <a:srcRect r="1099" b="22148"/>
          <a:stretch/>
        </p:blipFill>
        <p:spPr>
          <a:xfrm>
            <a:off x="7034096" y="1990336"/>
            <a:ext cx="2373606" cy="2781323"/>
          </a:xfrm>
          <a:prstGeom prst="rect">
            <a:avLst/>
          </a:prstGeom>
        </p:spPr>
      </p:pic>
      <p:cxnSp>
        <p:nvCxnSpPr>
          <p:cNvPr id="8" name="Straight Arrow Connector 7">
            <a:extLst>
              <a:ext uri="{FF2B5EF4-FFF2-40B4-BE49-F238E27FC236}">
                <a16:creationId xmlns:a16="http://schemas.microsoft.com/office/drawing/2014/main" id="{D5C3E38F-E4B6-C54C-8D3A-C33CA8300633}"/>
              </a:ext>
            </a:extLst>
          </p:cNvPr>
          <p:cNvCxnSpPr/>
          <p:nvPr/>
        </p:nvCxnSpPr>
        <p:spPr>
          <a:xfrm flipH="1">
            <a:off x="8737740" y="4197930"/>
            <a:ext cx="1108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D30695A0-1805-234D-A461-2ABE30D06CEF}"/>
              </a:ext>
            </a:extLst>
          </p:cNvPr>
          <p:cNvPicPr>
            <a:picLocks noChangeAspect="1"/>
          </p:cNvPicPr>
          <p:nvPr/>
        </p:nvPicPr>
        <p:blipFill>
          <a:blip r:embed="rId3"/>
          <a:stretch>
            <a:fillRect/>
          </a:stretch>
        </p:blipFill>
        <p:spPr>
          <a:xfrm>
            <a:off x="6535721" y="4845861"/>
            <a:ext cx="5102096" cy="1772686"/>
          </a:xfrm>
          <a:prstGeom prst="rect">
            <a:avLst/>
          </a:prstGeom>
        </p:spPr>
      </p:pic>
      <p:sp>
        <p:nvSpPr>
          <p:cNvPr id="12" name="Rounded Rectangle 11">
            <a:extLst>
              <a:ext uri="{FF2B5EF4-FFF2-40B4-BE49-F238E27FC236}">
                <a16:creationId xmlns:a16="http://schemas.microsoft.com/office/drawing/2014/main" id="{DD2DFA0B-A0C4-DB4C-A9F6-B619D6A3F8D9}"/>
              </a:ext>
            </a:extLst>
          </p:cNvPr>
          <p:cNvSpPr/>
          <p:nvPr/>
        </p:nvSpPr>
        <p:spPr>
          <a:xfrm>
            <a:off x="10529455" y="5466347"/>
            <a:ext cx="1149927" cy="587134"/>
          </a:xfrm>
          <a:prstGeom prst="round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519730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451579" y="804519"/>
            <a:ext cx="9603275" cy="1049235"/>
          </a:xfrm>
        </p:spPr>
        <p:txBody>
          <a:bodyPr vert="horz" lIns="91440" tIns="45720" rIns="91440" bIns="45720" rtlCol="0" anchor="t">
            <a:normAutofit/>
          </a:bodyPr>
          <a:lstStyle/>
          <a:p>
            <a:pPr algn="ctr"/>
            <a:r>
              <a:rPr lang="en-US" dirty="0"/>
              <a:t>Creating your first repository</a:t>
            </a:r>
          </a:p>
        </p:txBody>
      </p:sp>
      <p:sp>
        <p:nvSpPr>
          <p:cNvPr id="4" name="TextBox 3">
            <a:extLst>
              <a:ext uri="{FF2B5EF4-FFF2-40B4-BE49-F238E27FC236}">
                <a16:creationId xmlns:a16="http://schemas.microsoft.com/office/drawing/2014/main" id="{D40E6DEE-DE69-C141-9C83-08F2118838FD}"/>
              </a:ext>
            </a:extLst>
          </p:cNvPr>
          <p:cNvSpPr txBox="1"/>
          <p:nvPr/>
        </p:nvSpPr>
        <p:spPr>
          <a:xfrm>
            <a:off x="473716" y="2270234"/>
            <a:ext cx="5622284" cy="3783247"/>
          </a:xfrm>
          <a:prstGeom prst="rect">
            <a:avLst/>
          </a:prstGeom>
        </p:spPr>
        <p:txBody>
          <a:bodyPr vert="horz" lIns="91440" tIns="45720" rIns="91440" bIns="45720" rtlCol="0" anchor="t">
            <a:normAutofit/>
          </a:bodyPr>
          <a:lstStyle/>
          <a:p>
            <a:pPr marL="285750" indent="-228600" defTabSz="914400">
              <a:lnSpc>
                <a:spcPct val="120000"/>
              </a:lnSpc>
              <a:spcAft>
                <a:spcPts val="600"/>
              </a:spcAft>
              <a:buClr>
                <a:schemeClr val="accent1"/>
              </a:buClr>
              <a:buSzPct val="100000"/>
              <a:buFont typeface="Arial" panose="020B0604020202020204" pitchFamily="34" charset="0"/>
              <a:buChar char="•"/>
            </a:pPr>
            <a:r>
              <a:rPr lang="en-US" dirty="0"/>
              <a:t>Name your repository </a:t>
            </a:r>
            <a:r>
              <a:rPr lang="en-US" b="1" dirty="0" err="1"/>
              <a:t>SerraMadeMe</a:t>
            </a:r>
            <a:endParaRPr lang="en-US" b="1" dirty="0"/>
          </a:p>
          <a:p>
            <a:pPr marL="285750" indent="-228600" defTabSz="914400">
              <a:lnSpc>
                <a:spcPct val="120000"/>
              </a:lnSpc>
              <a:spcAft>
                <a:spcPts val="600"/>
              </a:spcAft>
              <a:buClr>
                <a:schemeClr val="accent1"/>
              </a:buClr>
              <a:buSzPct val="100000"/>
              <a:buFont typeface="Arial" panose="020B0604020202020204" pitchFamily="34" charset="0"/>
              <a:buChar char="•"/>
            </a:pPr>
            <a:r>
              <a:rPr lang="en-US" dirty="0"/>
              <a:t>Make sure your repository is set to </a:t>
            </a:r>
            <a:r>
              <a:rPr lang="en-US" b="1" dirty="0"/>
              <a:t>Public</a:t>
            </a:r>
            <a:r>
              <a:rPr lang="en-US" dirty="0"/>
              <a:t> so that I’ll be able to see it.</a:t>
            </a:r>
          </a:p>
          <a:p>
            <a:pPr marL="285750" indent="-228600" defTabSz="914400">
              <a:lnSpc>
                <a:spcPct val="120000"/>
              </a:lnSpc>
              <a:spcAft>
                <a:spcPts val="600"/>
              </a:spcAft>
              <a:buClr>
                <a:schemeClr val="accent1"/>
              </a:buClr>
              <a:buSzPct val="100000"/>
              <a:buFont typeface="Arial" panose="020B0604020202020204" pitchFamily="34" charset="0"/>
              <a:buChar char="•"/>
            </a:pPr>
            <a:r>
              <a:rPr lang="en-US" dirty="0"/>
              <a:t>Add a </a:t>
            </a:r>
            <a:r>
              <a:rPr lang="en-US" b="1" dirty="0"/>
              <a:t>README file </a:t>
            </a:r>
            <a:r>
              <a:rPr lang="en-US" dirty="0"/>
              <a:t>and add </a:t>
            </a:r>
            <a:r>
              <a:rPr lang="en-US" b="1" dirty="0"/>
              <a:t>.gitignore</a:t>
            </a:r>
            <a:r>
              <a:rPr lang="en-US" dirty="0"/>
              <a:t>. You can pick </a:t>
            </a:r>
            <a:r>
              <a:rPr lang="en-US" b="1" dirty="0" err="1"/>
              <a:t>VisualStudio</a:t>
            </a:r>
            <a:r>
              <a:rPr lang="en-US" b="1" dirty="0"/>
              <a:t> </a:t>
            </a:r>
            <a:r>
              <a:rPr lang="en-US" dirty="0"/>
              <a:t>as the template for the .gitignore file, as this is the preferred template for applications using the .NET framework, which we will be implementing for our project. </a:t>
            </a:r>
          </a:p>
        </p:txBody>
      </p:sp>
      <p:pic>
        <p:nvPicPr>
          <p:cNvPr id="6" name="Picture 5">
            <a:extLst>
              <a:ext uri="{FF2B5EF4-FFF2-40B4-BE49-F238E27FC236}">
                <a16:creationId xmlns:a16="http://schemas.microsoft.com/office/drawing/2014/main" id="{0723B1F0-15FE-664E-A10F-726B1822F2BF}"/>
              </a:ext>
            </a:extLst>
          </p:cNvPr>
          <p:cNvPicPr>
            <a:picLocks noChangeAspect="1"/>
          </p:cNvPicPr>
          <p:nvPr/>
        </p:nvPicPr>
        <p:blipFill>
          <a:blip r:embed="rId2"/>
          <a:stretch>
            <a:fillRect/>
          </a:stretch>
        </p:blipFill>
        <p:spPr>
          <a:xfrm>
            <a:off x="6190593" y="2144987"/>
            <a:ext cx="5920827" cy="3565952"/>
          </a:xfrm>
          <a:prstGeom prst="rect">
            <a:avLst/>
          </a:prstGeom>
        </p:spPr>
      </p:pic>
    </p:spTree>
    <p:extLst>
      <p:ext uri="{BB962C8B-B14F-4D97-AF65-F5344CB8AC3E}">
        <p14:creationId xmlns:p14="http://schemas.microsoft.com/office/powerpoint/2010/main" val="3476845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630F413-44CE-4746-9821-9E0107978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2D671B1-B099-4F9C-B9CC-9D22B4DAF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7555993" y="863143"/>
            <a:ext cx="3157577" cy="1312001"/>
          </a:xfrm>
        </p:spPr>
        <p:txBody>
          <a:bodyPr vert="horz" lIns="91440" tIns="45720" rIns="91440" bIns="45720" rtlCol="0" anchor="t">
            <a:normAutofit/>
          </a:bodyPr>
          <a:lstStyle/>
          <a:p>
            <a:pPr algn="ctr"/>
            <a:r>
              <a:rPr lang="en-US" sz="2800" dirty="0"/>
              <a:t>Your first repository</a:t>
            </a:r>
          </a:p>
        </p:txBody>
      </p:sp>
      <p:cxnSp>
        <p:nvCxnSpPr>
          <p:cNvPr id="16" name="Straight Connector 15">
            <a:extLst>
              <a:ext uri="{FF2B5EF4-FFF2-40B4-BE49-F238E27FC236}">
                <a16:creationId xmlns:a16="http://schemas.microsoft.com/office/drawing/2014/main" id="{7552FBEF-FA69-427B-8245-0A518E0513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55992" y="2146542"/>
            <a:ext cx="315757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8" name="Title 1">
            <a:extLst>
              <a:ext uri="{FF2B5EF4-FFF2-40B4-BE49-F238E27FC236}">
                <a16:creationId xmlns:a16="http://schemas.microsoft.com/office/drawing/2014/main" id="{898488B7-DBD3-40E7-B54B-4DA6C5693EF3}"/>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sp>
        <p:nvSpPr>
          <p:cNvPr id="10" name="TextBox 9">
            <a:extLst>
              <a:ext uri="{FF2B5EF4-FFF2-40B4-BE49-F238E27FC236}">
                <a16:creationId xmlns:a16="http://schemas.microsoft.com/office/drawing/2014/main" id="{9764B864-C88C-8847-AB83-EB5DA705AF2C}"/>
              </a:ext>
            </a:extLst>
          </p:cNvPr>
          <p:cNvSpPr txBox="1"/>
          <p:nvPr/>
        </p:nvSpPr>
        <p:spPr>
          <a:xfrm>
            <a:off x="2634767" y="1980183"/>
            <a:ext cx="2571681" cy="1200329"/>
          </a:xfrm>
          <a:prstGeom prst="rect">
            <a:avLst/>
          </a:prstGeom>
          <a:noFill/>
        </p:spPr>
        <p:txBody>
          <a:bodyPr wrap="square" rtlCol="0">
            <a:spAutoFit/>
          </a:bodyPr>
          <a:lstStyle/>
          <a:p>
            <a:r>
              <a:rPr lang="en-US" dirty="0"/>
              <a:t>You only have one branch</a:t>
            </a:r>
            <a:r>
              <a:rPr lang="en-US" b="1" dirty="0"/>
              <a:t> </a:t>
            </a:r>
            <a:r>
              <a:rPr lang="en-US" dirty="0"/>
              <a:t>in your repository for now– your </a:t>
            </a:r>
            <a:r>
              <a:rPr lang="en-US" b="1" dirty="0"/>
              <a:t>main branch</a:t>
            </a:r>
            <a:r>
              <a:rPr lang="en-US" dirty="0"/>
              <a:t>. </a:t>
            </a:r>
          </a:p>
        </p:txBody>
      </p:sp>
      <p:sp>
        <p:nvSpPr>
          <p:cNvPr id="11" name="TextBox 10">
            <a:extLst>
              <a:ext uri="{FF2B5EF4-FFF2-40B4-BE49-F238E27FC236}">
                <a16:creationId xmlns:a16="http://schemas.microsoft.com/office/drawing/2014/main" id="{1343711C-2835-0F49-88C9-5B04E5D5C19D}"/>
              </a:ext>
            </a:extLst>
          </p:cNvPr>
          <p:cNvSpPr txBox="1"/>
          <p:nvPr/>
        </p:nvSpPr>
        <p:spPr>
          <a:xfrm>
            <a:off x="73153" y="4776201"/>
            <a:ext cx="2098998" cy="1477328"/>
          </a:xfrm>
          <a:prstGeom prst="rect">
            <a:avLst/>
          </a:prstGeom>
          <a:noFill/>
        </p:spPr>
        <p:txBody>
          <a:bodyPr wrap="square" rtlCol="0">
            <a:spAutoFit/>
          </a:bodyPr>
          <a:lstStyle/>
          <a:p>
            <a:r>
              <a:rPr lang="en-US" dirty="0"/>
              <a:t>READMEs are set to display underneath your code for developers to be able to read.  </a:t>
            </a:r>
          </a:p>
        </p:txBody>
      </p:sp>
      <p:sp>
        <p:nvSpPr>
          <p:cNvPr id="13" name="TextBox 12">
            <a:extLst>
              <a:ext uri="{FF2B5EF4-FFF2-40B4-BE49-F238E27FC236}">
                <a16:creationId xmlns:a16="http://schemas.microsoft.com/office/drawing/2014/main" id="{6365E7E1-C9AD-F244-B14A-370E39142319}"/>
              </a:ext>
            </a:extLst>
          </p:cNvPr>
          <p:cNvSpPr txBox="1"/>
          <p:nvPr/>
        </p:nvSpPr>
        <p:spPr>
          <a:xfrm>
            <a:off x="10612582" y="3546763"/>
            <a:ext cx="1396309" cy="3139321"/>
          </a:xfrm>
          <a:prstGeom prst="rect">
            <a:avLst/>
          </a:prstGeom>
          <a:noFill/>
        </p:spPr>
        <p:txBody>
          <a:bodyPr wrap="square" rtlCol="0">
            <a:spAutoFit/>
          </a:bodyPr>
          <a:lstStyle/>
          <a:p>
            <a:r>
              <a:rPr lang="en-US" dirty="0"/>
              <a:t>A commit (remember, “snapshot”) creating the repository is visible here. These are all the commits for the </a:t>
            </a:r>
            <a:r>
              <a:rPr lang="en-US" b="1" dirty="0"/>
              <a:t>main branch</a:t>
            </a:r>
            <a:r>
              <a:rPr lang="en-US" dirty="0"/>
              <a:t>. </a:t>
            </a:r>
          </a:p>
        </p:txBody>
      </p:sp>
      <p:pic>
        <p:nvPicPr>
          <p:cNvPr id="19" name="Picture 18" descr="Graphical user interface, text, application, email, Teams&#10;&#10;Description automatically generated">
            <a:extLst>
              <a:ext uri="{FF2B5EF4-FFF2-40B4-BE49-F238E27FC236}">
                <a16:creationId xmlns:a16="http://schemas.microsoft.com/office/drawing/2014/main" id="{29FB2091-BC20-C044-BD9A-6C9D18EBC26F}"/>
              </a:ext>
            </a:extLst>
          </p:cNvPr>
          <p:cNvPicPr>
            <a:picLocks noChangeAspect="1"/>
          </p:cNvPicPr>
          <p:nvPr/>
        </p:nvPicPr>
        <p:blipFill>
          <a:blip r:embed="rId2"/>
          <a:stretch>
            <a:fillRect/>
          </a:stretch>
        </p:blipFill>
        <p:spPr>
          <a:xfrm>
            <a:off x="2172453" y="3213801"/>
            <a:ext cx="8257323" cy="3199266"/>
          </a:xfrm>
          <a:prstGeom prst="rect">
            <a:avLst/>
          </a:prstGeom>
        </p:spPr>
      </p:pic>
    </p:spTree>
    <p:extLst>
      <p:ext uri="{BB962C8B-B14F-4D97-AF65-F5344CB8AC3E}">
        <p14:creationId xmlns:p14="http://schemas.microsoft.com/office/powerpoint/2010/main" val="41834531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p:txBody>
          <a:bodyPr/>
          <a:lstStyle/>
          <a:p>
            <a:pPr algn="ctr"/>
            <a:r>
              <a:rPr lang="en-US" dirty="0"/>
              <a:t>readme</a:t>
            </a:r>
            <a:r>
              <a:rPr lang="en-US" sz="2400" dirty="0"/>
              <a:t>s</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190816" y="2015731"/>
            <a:ext cx="6367640" cy="4037750"/>
          </a:xfrm>
        </p:spPr>
        <p:txBody>
          <a:bodyPr>
            <a:normAutofit/>
          </a:bodyPr>
          <a:lstStyle/>
          <a:p>
            <a:pPr fontAlgn="base"/>
            <a:r>
              <a:rPr lang="en-US" dirty="0"/>
              <a:t>A </a:t>
            </a:r>
            <a:r>
              <a:rPr lang="en-US" b="1" dirty="0"/>
              <a:t>README file </a:t>
            </a:r>
            <a:r>
              <a:rPr lang="en-US" dirty="0"/>
              <a:t>is an essential guide that gives other developers a detailed description of your GitHub project. It is typically kept in your repository as a </a:t>
            </a:r>
            <a:r>
              <a:rPr lang="en-US" b="1" dirty="0"/>
              <a:t>markdown</a:t>
            </a:r>
            <a:r>
              <a:rPr lang="en-US" dirty="0"/>
              <a:t> file (.md), which is a lightweight markup language for creating formatted text.</a:t>
            </a:r>
          </a:p>
          <a:p>
            <a:pPr lvl="1"/>
            <a:r>
              <a:rPr lang="en-US" dirty="0"/>
              <a:t>A lot of the time, READMEs are written to help developers on a team set up and run the project. </a:t>
            </a:r>
          </a:p>
          <a:p>
            <a:pPr lvl="2"/>
            <a:r>
              <a:rPr lang="en-US" b="1" dirty="0"/>
              <a:t>GitHub Wiki </a:t>
            </a:r>
            <a:r>
              <a:rPr lang="en-US" dirty="0"/>
              <a:t>is another resource that is created alongside a repository used to store information about said repository for developers to read. </a:t>
            </a:r>
            <a:r>
              <a:rPr lang="en-US" b="1" dirty="0"/>
              <a:t> A GitHub Wiki is itself a Git repository. </a:t>
            </a:r>
            <a:endParaRPr lang="en-US" dirty="0"/>
          </a:p>
        </p:txBody>
      </p:sp>
      <p:pic>
        <p:nvPicPr>
          <p:cNvPr id="4" name="Picture 3">
            <a:extLst>
              <a:ext uri="{FF2B5EF4-FFF2-40B4-BE49-F238E27FC236}">
                <a16:creationId xmlns:a16="http://schemas.microsoft.com/office/drawing/2014/main" id="{6630AE44-B0B2-914B-8211-E10969BCF65C}"/>
              </a:ext>
            </a:extLst>
          </p:cNvPr>
          <p:cNvPicPr>
            <a:picLocks noChangeAspect="1"/>
          </p:cNvPicPr>
          <p:nvPr/>
        </p:nvPicPr>
        <p:blipFill rotWithShape="1">
          <a:blip r:embed="rId2"/>
          <a:srcRect l="6564" r="4025"/>
          <a:stretch/>
        </p:blipFill>
        <p:spPr>
          <a:xfrm>
            <a:off x="6558456" y="3678621"/>
            <a:ext cx="5566643" cy="2279123"/>
          </a:xfrm>
          <a:prstGeom prst="rect">
            <a:avLst/>
          </a:prstGeom>
        </p:spPr>
      </p:pic>
    </p:spTree>
    <p:extLst>
      <p:ext uri="{BB962C8B-B14F-4D97-AF65-F5344CB8AC3E}">
        <p14:creationId xmlns:p14="http://schemas.microsoft.com/office/powerpoint/2010/main" val="38122803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p:txBody>
          <a:bodyPr/>
          <a:lstStyle/>
          <a:p>
            <a:pPr algn="ctr"/>
            <a:r>
              <a:rPr lang="en-US" dirty="0"/>
              <a:t>.gitignore</a:t>
            </a:r>
            <a:endParaRPr lang="en-US" sz="2400" dirty="0"/>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1451579" y="2015732"/>
            <a:ext cx="4644421" cy="3828020"/>
          </a:xfrm>
        </p:spPr>
        <p:txBody>
          <a:bodyPr>
            <a:normAutofit/>
          </a:bodyPr>
          <a:lstStyle/>
          <a:p>
            <a:pPr fontAlgn="base"/>
            <a:r>
              <a:rPr lang="en-US" dirty="0"/>
              <a:t>The </a:t>
            </a:r>
            <a:r>
              <a:rPr lang="en-US" b="1" dirty="0"/>
              <a:t>.gitignore </a:t>
            </a:r>
            <a:r>
              <a:rPr lang="en-US" dirty="0"/>
              <a:t>file tells Git which files to ignore when committing your project to the GitHub repository.</a:t>
            </a:r>
          </a:p>
          <a:p>
            <a:pPr lvl="1" fontAlgn="base"/>
            <a:r>
              <a:rPr lang="en-US" dirty="0"/>
              <a:t>The .gitignore file itself is a plain text document.</a:t>
            </a:r>
          </a:p>
          <a:p>
            <a:pPr lvl="1" fontAlgn="base"/>
            <a:r>
              <a:rPr lang="en-US" dirty="0"/>
              <a:t>.gitignore is essential for files that contain sensitive information, such as passwords, encryption keys, etc. </a:t>
            </a:r>
          </a:p>
        </p:txBody>
      </p:sp>
      <p:pic>
        <p:nvPicPr>
          <p:cNvPr id="29698" name="Picture 2" descr="4 Types of Mental &amp;#39;Noise&amp;#39; You Should Ignore | SUCCESS">
            <a:extLst>
              <a:ext uri="{FF2B5EF4-FFF2-40B4-BE49-F238E27FC236}">
                <a16:creationId xmlns:a16="http://schemas.microsoft.com/office/drawing/2014/main" id="{0A61CB2F-FC4A-204C-B5BF-6142D1EB05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015732"/>
            <a:ext cx="5145882"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9994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6" name="Rectangle 72">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4" name="Picture 4" descr="8 Reasons Why I Analyze a Site&amp;#39;s Source Code">
            <a:extLst>
              <a:ext uri="{FF2B5EF4-FFF2-40B4-BE49-F238E27FC236}">
                <a16:creationId xmlns:a16="http://schemas.microsoft.com/office/drawing/2014/main" id="{7418274B-1861-2847-AF26-3F773BA344A3}"/>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r="6669"/>
          <a:stretch/>
        </p:blipFill>
        <p:spPr bwMode="auto">
          <a:xfrm>
            <a:off x="305" y="10"/>
            <a:ext cx="12191695" cy="6857990"/>
          </a:xfrm>
          <a:prstGeom prst="rect">
            <a:avLst/>
          </a:prstGeom>
          <a:noFill/>
          <a:extLst>
            <a:ext uri="{909E8E84-426E-40DD-AFC4-6F175D3DCCD1}">
              <a14:hiddenFill xmlns:a14="http://schemas.microsoft.com/office/drawing/2010/main">
                <a:solidFill>
                  <a:srgbClr val="FFFFFF"/>
                </a:solidFill>
              </a14:hiddenFill>
            </a:ext>
          </a:extLst>
        </p:spPr>
      </p:pic>
      <p:sp>
        <p:nvSpPr>
          <p:cNvPr id="5127"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5128"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5129" name="Rectangle 78">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130271" y="1193800"/>
            <a:ext cx="3193050" cy="4699000"/>
          </a:xfrm>
        </p:spPr>
        <p:txBody>
          <a:bodyPr anchor="ctr">
            <a:normAutofit/>
          </a:bodyPr>
          <a:lstStyle/>
          <a:p>
            <a:r>
              <a:rPr lang="en-US" dirty="0"/>
              <a:t>Source code</a:t>
            </a:r>
          </a:p>
        </p:txBody>
      </p:sp>
      <p:cxnSp>
        <p:nvCxnSpPr>
          <p:cNvPr id="5130" name="Straight Connector 80">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64C633D-760F-2546-87F7-37FD460CB8B5}"/>
              </a:ext>
            </a:extLst>
          </p:cNvPr>
          <p:cNvSpPr>
            <a:spLocks noGrp="1"/>
          </p:cNvSpPr>
          <p:nvPr>
            <p:ph idx="1"/>
          </p:nvPr>
        </p:nvSpPr>
        <p:spPr>
          <a:xfrm>
            <a:off x="4976636" y="1193800"/>
            <a:ext cx="6085091" cy="4699000"/>
          </a:xfrm>
        </p:spPr>
        <p:txBody>
          <a:bodyPr anchor="ctr">
            <a:normAutofit/>
          </a:bodyPr>
          <a:lstStyle/>
          <a:p>
            <a:pPr fontAlgn="base"/>
            <a:r>
              <a:rPr lang="en-US" b="1" dirty="0"/>
              <a:t>“Source code”</a:t>
            </a:r>
            <a:r>
              <a:rPr lang="en-US" dirty="0"/>
              <a:t> is a fancier way of saying “code” in the conventional sense.</a:t>
            </a:r>
          </a:p>
          <a:p>
            <a:pPr lvl="1" fontAlgn="base"/>
            <a:r>
              <a:rPr lang="en-US" dirty="0"/>
              <a:t> No, I’m not kidding. </a:t>
            </a:r>
          </a:p>
          <a:p>
            <a:pPr lvl="1" fontAlgn="base"/>
            <a:r>
              <a:rPr lang="en-US" dirty="0"/>
              <a:t>It is defined as any collection of computer instructions (possibly with comments) written using some human-readable computer language, usually as text. </a:t>
            </a:r>
          </a:p>
          <a:p>
            <a:pPr lvl="1" fontAlgn="base"/>
            <a:r>
              <a:rPr lang="en-US" dirty="0"/>
              <a:t>Some examples of this are C#, C++, HTML, Python, JavaScript, and so on.</a:t>
            </a:r>
          </a:p>
        </p:txBody>
      </p:sp>
      <p:sp>
        <p:nvSpPr>
          <p:cNvPr id="513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Tree>
    <p:extLst>
      <p:ext uri="{BB962C8B-B14F-4D97-AF65-F5344CB8AC3E}">
        <p14:creationId xmlns:p14="http://schemas.microsoft.com/office/powerpoint/2010/main" val="1576244698"/>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79" y="804519"/>
            <a:ext cx="9603275" cy="1049235"/>
          </a:xfrm>
        </p:spPr>
        <p:txBody>
          <a:bodyPr>
            <a:normAutofit/>
          </a:bodyPr>
          <a:lstStyle/>
          <a:p>
            <a:r>
              <a:rPr lang="en-US" dirty="0"/>
              <a:t>Cloning your repository</a:t>
            </a:r>
          </a:p>
        </p:txBody>
      </p:sp>
      <p:pic>
        <p:nvPicPr>
          <p:cNvPr id="31746" name="Picture 2" descr="import all remote repos">
            <a:extLst>
              <a:ext uri="{FF2B5EF4-FFF2-40B4-BE49-F238E27FC236}">
                <a16:creationId xmlns:a16="http://schemas.microsoft.com/office/drawing/2014/main" id="{1B3FE664-BF25-7148-A7BA-C602D71EE14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450462" y="2277991"/>
            <a:ext cx="2451664" cy="2451664"/>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4859070" y="2015734"/>
            <a:ext cx="6195784" cy="3450613"/>
          </a:xfrm>
        </p:spPr>
        <p:txBody>
          <a:bodyPr>
            <a:normAutofit/>
          </a:bodyPr>
          <a:lstStyle/>
          <a:p>
            <a:pPr fontAlgn="base"/>
            <a:r>
              <a:rPr lang="en-US" sz="1700" dirty="0"/>
              <a:t>In order to pull your code down and do things to it, you’re going to want to use the </a:t>
            </a:r>
            <a:r>
              <a:rPr lang="en-US" sz="1700" b="1" dirty="0"/>
              <a:t>git clone</a:t>
            </a:r>
            <a:r>
              <a:rPr lang="en-US" sz="1700" dirty="0"/>
              <a:t> command in your terminal while in the directory you want your project to be in! </a:t>
            </a:r>
          </a:p>
          <a:p>
            <a:pPr lvl="1"/>
            <a:r>
              <a:rPr lang="en-US" sz="1700" dirty="0"/>
              <a:t>This command is </a:t>
            </a:r>
            <a:r>
              <a:rPr lang="en-US" sz="1700" b="1" dirty="0"/>
              <a:t>primarily used to point to an existing repository and make a clone or copy of that repo in a new directory</a:t>
            </a:r>
            <a:r>
              <a:rPr lang="en-US" sz="1700" dirty="0"/>
              <a:t>. The original repository can still be located on the local filesystem or on remote machine accessible supported protocols. The git clone command copies an existing Git repository.</a:t>
            </a:r>
          </a:p>
          <a:p>
            <a:endParaRPr lang="en-US" sz="1700" dirty="0"/>
          </a:p>
        </p:txBody>
      </p:sp>
    </p:spTree>
    <p:extLst>
      <p:ext uri="{BB962C8B-B14F-4D97-AF65-F5344CB8AC3E}">
        <p14:creationId xmlns:p14="http://schemas.microsoft.com/office/powerpoint/2010/main" val="34476142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79" y="804519"/>
            <a:ext cx="9603275" cy="1049235"/>
          </a:xfrm>
        </p:spPr>
        <p:txBody>
          <a:bodyPr>
            <a:normAutofit/>
          </a:bodyPr>
          <a:lstStyle/>
          <a:p>
            <a:r>
              <a:rPr lang="en-US" dirty="0"/>
              <a:t>Cloning your repository</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4859070" y="3026979"/>
            <a:ext cx="6195784" cy="2439368"/>
          </a:xfrm>
        </p:spPr>
        <p:txBody>
          <a:bodyPr>
            <a:normAutofit/>
          </a:bodyPr>
          <a:lstStyle/>
          <a:p>
            <a:pPr fontAlgn="base"/>
            <a:r>
              <a:rPr lang="en-US" sz="1700" dirty="0"/>
              <a:t>Under the </a:t>
            </a:r>
            <a:r>
              <a:rPr lang="en-US" sz="1700" b="1" dirty="0"/>
              <a:t>Code</a:t>
            </a:r>
            <a:r>
              <a:rPr lang="en-US" sz="1700" dirty="0"/>
              <a:t> drop-down menu in a repository, a URL is provided that one can use it to set up a local copy of the project. </a:t>
            </a:r>
          </a:p>
        </p:txBody>
      </p:sp>
      <p:pic>
        <p:nvPicPr>
          <p:cNvPr id="5" name="Picture 4" descr="Graphical user interface, text, application, chat or text message&#10;&#10;Description automatically generated">
            <a:extLst>
              <a:ext uri="{FF2B5EF4-FFF2-40B4-BE49-F238E27FC236}">
                <a16:creationId xmlns:a16="http://schemas.microsoft.com/office/drawing/2014/main" id="{21770158-AE84-954D-85E0-145466B80EFD}"/>
              </a:ext>
            </a:extLst>
          </p:cNvPr>
          <p:cNvPicPr>
            <a:picLocks noChangeAspect="1"/>
          </p:cNvPicPr>
          <p:nvPr/>
        </p:nvPicPr>
        <p:blipFill>
          <a:blip r:embed="rId2"/>
          <a:stretch>
            <a:fillRect/>
          </a:stretch>
        </p:blipFill>
        <p:spPr>
          <a:xfrm>
            <a:off x="660544" y="2110328"/>
            <a:ext cx="2945480" cy="2566776"/>
          </a:xfrm>
          <a:prstGeom prst="rect">
            <a:avLst/>
          </a:prstGeom>
        </p:spPr>
      </p:pic>
      <p:pic>
        <p:nvPicPr>
          <p:cNvPr id="6" name="Picture 5" descr="A picture containing text&#10;&#10;Description automatically generated">
            <a:extLst>
              <a:ext uri="{FF2B5EF4-FFF2-40B4-BE49-F238E27FC236}">
                <a16:creationId xmlns:a16="http://schemas.microsoft.com/office/drawing/2014/main" id="{18C17579-31EF-C34D-BDA1-6C234BB3AA8D}"/>
              </a:ext>
            </a:extLst>
          </p:cNvPr>
          <p:cNvPicPr>
            <a:picLocks noChangeAspect="1"/>
          </p:cNvPicPr>
          <p:nvPr/>
        </p:nvPicPr>
        <p:blipFill>
          <a:blip r:embed="rId3"/>
          <a:stretch>
            <a:fillRect/>
          </a:stretch>
        </p:blipFill>
        <p:spPr>
          <a:xfrm>
            <a:off x="332609" y="5004247"/>
            <a:ext cx="5146554" cy="669597"/>
          </a:xfrm>
          <a:prstGeom prst="rect">
            <a:avLst/>
          </a:prstGeom>
        </p:spPr>
      </p:pic>
      <p:sp>
        <p:nvSpPr>
          <p:cNvPr id="7" name="TextBox 6">
            <a:extLst>
              <a:ext uri="{FF2B5EF4-FFF2-40B4-BE49-F238E27FC236}">
                <a16:creationId xmlns:a16="http://schemas.microsoft.com/office/drawing/2014/main" id="{C420A695-6582-B940-B9CC-7D9F068B7465}"/>
              </a:ext>
            </a:extLst>
          </p:cNvPr>
          <p:cNvSpPr txBox="1"/>
          <p:nvPr/>
        </p:nvSpPr>
        <p:spPr>
          <a:xfrm>
            <a:off x="1775494" y="3095324"/>
            <a:ext cx="357790" cy="215444"/>
          </a:xfrm>
          <a:prstGeom prst="rect">
            <a:avLst/>
          </a:prstGeom>
          <a:noFill/>
        </p:spPr>
        <p:txBody>
          <a:bodyPr wrap="none" rtlCol="0">
            <a:spAutoFit/>
          </a:bodyPr>
          <a:lstStyle/>
          <a:p>
            <a:r>
              <a:rPr lang="en-US" sz="800" dirty="0">
                <a:solidFill>
                  <a:schemeClr val="bg1"/>
                </a:solidFill>
              </a:rPr>
              <a:t>Link</a:t>
            </a:r>
          </a:p>
        </p:txBody>
      </p:sp>
      <p:sp>
        <p:nvSpPr>
          <p:cNvPr id="10" name="TextBox 9">
            <a:extLst>
              <a:ext uri="{FF2B5EF4-FFF2-40B4-BE49-F238E27FC236}">
                <a16:creationId xmlns:a16="http://schemas.microsoft.com/office/drawing/2014/main" id="{AA6EE5D6-9D96-5A4A-AB77-65B88EA8744F}"/>
              </a:ext>
            </a:extLst>
          </p:cNvPr>
          <p:cNvSpPr txBox="1"/>
          <p:nvPr/>
        </p:nvSpPr>
        <p:spPr>
          <a:xfrm>
            <a:off x="3756694" y="4959585"/>
            <a:ext cx="357790" cy="215444"/>
          </a:xfrm>
          <a:prstGeom prst="rect">
            <a:avLst/>
          </a:prstGeom>
          <a:noFill/>
        </p:spPr>
        <p:txBody>
          <a:bodyPr wrap="none" rtlCol="0">
            <a:spAutoFit/>
          </a:bodyPr>
          <a:lstStyle/>
          <a:p>
            <a:r>
              <a:rPr lang="en-US" sz="800" dirty="0">
                <a:solidFill>
                  <a:schemeClr val="bg1"/>
                </a:solidFill>
              </a:rPr>
              <a:t>Link</a:t>
            </a:r>
          </a:p>
        </p:txBody>
      </p:sp>
    </p:spTree>
    <p:extLst>
      <p:ext uri="{BB962C8B-B14F-4D97-AF65-F5344CB8AC3E}">
        <p14:creationId xmlns:p14="http://schemas.microsoft.com/office/powerpoint/2010/main" val="14154225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2" name="Rectangle 11">
            <a:extLst>
              <a:ext uri="{FF2B5EF4-FFF2-40B4-BE49-F238E27FC236}">
                <a16:creationId xmlns:a16="http://schemas.microsoft.com/office/drawing/2014/main" id="{EED2B910-B28F-4A54-B17C-8B7E5893A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13">
            <a:extLst>
              <a:ext uri="{FF2B5EF4-FFF2-40B4-BE49-F238E27FC236}">
                <a16:creationId xmlns:a16="http://schemas.microsoft.com/office/drawing/2014/main" id="{C545F118-1DF8-46A9-8A77-B3D9422CEA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98775"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5196457" y="804519"/>
            <a:ext cx="5550357" cy="1049235"/>
          </a:xfrm>
        </p:spPr>
        <p:txBody>
          <a:bodyPr>
            <a:normAutofit/>
          </a:bodyPr>
          <a:lstStyle/>
          <a:p>
            <a:r>
              <a:rPr lang="en-US" dirty="0"/>
              <a:t>the .git folder</a:t>
            </a:r>
          </a:p>
        </p:txBody>
      </p:sp>
      <p:sp>
        <p:nvSpPr>
          <p:cNvPr id="24" name="Rectangle 15">
            <a:extLst>
              <a:ext uri="{FF2B5EF4-FFF2-40B4-BE49-F238E27FC236}">
                <a16:creationId xmlns:a16="http://schemas.microsoft.com/office/drawing/2014/main" id="{7CAB7D27-148D-4082-B160-72FAD580D6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7" name="Picture 6" descr="Graphical user interface, application&#10;&#10;Description automatically generated">
            <a:extLst>
              <a:ext uri="{FF2B5EF4-FFF2-40B4-BE49-F238E27FC236}">
                <a16:creationId xmlns:a16="http://schemas.microsoft.com/office/drawing/2014/main" id="{3B810408-C1FE-F34C-8090-0B57845C53AD}"/>
              </a:ext>
            </a:extLst>
          </p:cNvPr>
          <p:cNvPicPr>
            <a:picLocks noChangeAspect="1"/>
          </p:cNvPicPr>
          <p:nvPr/>
        </p:nvPicPr>
        <p:blipFill>
          <a:blip r:embed="rId2"/>
          <a:stretch>
            <a:fillRect/>
          </a:stretch>
        </p:blipFill>
        <p:spPr>
          <a:xfrm>
            <a:off x="280416" y="2221558"/>
            <a:ext cx="4781952" cy="2414884"/>
          </a:xfrm>
          <a:prstGeom prst="rect">
            <a:avLst/>
          </a:prstGeom>
        </p:spPr>
      </p:pic>
      <p:pic>
        <p:nvPicPr>
          <p:cNvPr id="5" name="Picture 4" descr="A picture containing text, iPod&#10;&#10;Description automatically generated">
            <a:extLst>
              <a:ext uri="{FF2B5EF4-FFF2-40B4-BE49-F238E27FC236}">
                <a16:creationId xmlns:a16="http://schemas.microsoft.com/office/drawing/2014/main" id="{68F318BD-EA2B-BE48-A669-83D385DC0DB4}"/>
              </a:ext>
            </a:extLst>
          </p:cNvPr>
          <p:cNvPicPr>
            <a:picLocks noChangeAspect="1"/>
          </p:cNvPicPr>
          <p:nvPr/>
        </p:nvPicPr>
        <p:blipFill rotWithShape="1">
          <a:blip r:embed="rId3"/>
          <a:srcRect r="58769" b="6003"/>
          <a:stretch/>
        </p:blipFill>
        <p:spPr>
          <a:xfrm>
            <a:off x="2177603" y="626257"/>
            <a:ext cx="987578" cy="1204524"/>
          </a:xfrm>
          <a:prstGeom prst="rect">
            <a:avLst/>
          </a:prstGeom>
        </p:spPr>
      </p:pic>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196457" y="2015732"/>
            <a:ext cx="5550357" cy="3450613"/>
          </a:xfrm>
        </p:spPr>
        <p:txBody>
          <a:bodyPr>
            <a:normAutofit fontScale="92500" lnSpcReduction="20000"/>
          </a:bodyPr>
          <a:lstStyle/>
          <a:p>
            <a:pPr fontAlgn="base"/>
            <a:r>
              <a:rPr lang="en-US" dirty="0"/>
              <a:t>If you make all hidden items visible in your file explorer and look inside of a project, you should be able to see your .git folder. Look up what shortcut to use on your operating system to show hidden items and give it a try!</a:t>
            </a:r>
          </a:p>
          <a:p>
            <a:pPr lvl="1" fontAlgn="base"/>
            <a:r>
              <a:rPr lang="en-US" dirty="0"/>
              <a:t>The </a:t>
            </a:r>
            <a:r>
              <a:rPr lang="en-US" b="1" dirty="0"/>
              <a:t>. git folder </a:t>
            </a:r>
            <a:r>
              <a:rPr lang="en-US" dirty="0"/>
              <a:t>contains </a:t>
            </a:r>
            <a:r>
              <a:rPr lang="en-US" b="1" dirty="0">
                <a:solidFill>
                  <a:srgbClr val="FF0000"/>
                </a:solidFill>
              </a:rPr>
              <a:t>all the information that is necessary for your project</a:t>
            </a:r>
            <a:r>
              <a:rPr lang="en-US" dirty="0">
                <a:solidFill>
                  <a:srgbClr val="FF0000"/>
                </a:solidFill>
              </a:rPr>
              <a:t> </a:t>
            </a:r>
            <a:r>
              <a:rPr lang="en-US" b="1" dirty="0">
                <a:solidFill>
                  <a:srgbClr val="FF0000"/>
                </a:solidFill>
              </a:rPr>
              <a:t>in version control </a:t>
            </a:r>
            <a:r>
              <a:rPr lang="en-US" dirty="0"/>
              <a:t>and all the information about commits, remote repository address, etc.  All of them are present in this folder. It also contains a log that stores your commit history so that you can roll back if you need to.</a:t>
            </a:r>
          </a:p>
        </p:txBody>
      </p:sp>
      <p:pic>
        <p:nvPicPr>
          <p:cNvPr id="25" name="Picture 17">
            <a:extLst>
              <a:ext uri="{FF2B5EF4-FFF2-40B4-BE49-F238E27FC236}">
                <a16:creationId xmlns:a16="http://schemas.microsoft.com/office/drawing/2014/main" id="{CD88FC76-F691-462A-BCF9-0BA4F5DE6D7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19">
            <a:extLst>
              <a:ext uri="{FF2B5EF4-FFF2-40B4-BE49-F238E27FC236}">
                <a16:creationId xmlns:a16="http://schemas.microsoft.com/office/drawing/2014/main" id="{33204A7E-B7E9-42D0-9DC4-B82FDC8C4B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08618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451579" y="804519"/>
            <a:ext cx="9603275" cy="1049235"/>
          </a:xfrm>
        </p:spPr>
        <p:txBody>
          <a:bodyPr>
            <a:normAutofit/>
          </a:bodyPr>
          <a:lstStyle/>
          <a:p>
            <a:r>
              <a:rPr lang="en-US" dirty="0"/>
              <a:t>HTTPS</a:t>
            </a:r>
          </a:p>
        </p:txBody>
      </p:sp>
      <p:sp>
        <p:nvSpPr>
          <p:cNvPr id="3" name="Content Placeholder 2">
            <a:extLst>
              <a:ext uri="{FF2B5EF4-FFF2-40B4-BE49-F238E27FC236}">
                <a16:creationId xmlns:a16="http://schemas.microsoft.com/office/drawing/2014/main" id="{864C633D-760F-2546-87F7-37FD460CB8B5}"/>
              </a:ext>
            </a:extLst>
          </p:cNvPr>
          <p:cNvSpPr>
            <a:spLocks noGrp="1"/>
          </p:cNvSpPr>
          <p:nvPr>
            <p:ph idx="1"/>
          </p:nvPr>
        </p:nvSpPr>
        <p:spPr>
          <a:xfrm>
            <a:off x="1451579" y="2015734"/>
            <a:ext cx="5622284" cy="3450613"/>
          </a:xfrm>
        </p:spPr>
        <p:txBody>
          <a:bodyPr>
            <a:normAutofit fontScale="85000" lnSpcReduction="10000"/>
          </a:bodyPr>
          <a:lstStyle/>
          <a:p>
            <a:pPr>
              <a:lnSpc>
                <a:spcPct val="110000"/>
              </a:lnSpc>
            </a:pPr>
            <a:r>
              <a:rPr lang="en-US" sz="1700" dirty="0"/>
              <a:t>HTTPS is a secure version of HTTP that encrypts data sent between the client and server. Now, when hackers intercept that encrypted data, they are unable to make any sense of it and are unable to reverse it. SSH is also a secured version, where data sent between the client and server is encrypted.</a:t>
            </a:r>
          </a:p>
          <a:p>
            <a:pPr fontAlgn="base">
              <a:lnSpc>
                <a:spcPct val="110000"/>
              </a:lnSpc>
            </a:pPr>
            <a:r>
              <a:rPr lang="en-US" sz="1700" dirty="0"/>
              <a:t>Using an HTTPS remote URL has some advantages compared to using SSH. It's easier to set up than SSH, and usually works through strict firewalls and proxies. However, it also prompts you to enter your GitHub credentials every time you pull or push a repository. (This may be changed with the right settings depending on your operating system, though.)</a:t>
            </a:r>
          </a:p>
          <a:p>
            <a:pPr fontAlgn="base">
              <a:lnSpc>
                <a:spcPct val="110000"/>
              </a:lnSpc>
            </a:pPr>
            <a:r>
              <a:rPr lang="en-US" sz="1700" dirty="0"/>
              <a:t>When Git prompts you for your password, enter your personal access token (PAT) instead. Password-based authentication for Git has been removed, and using a PAT is more secure.</a:t>
            </a:r>
          </a:p>
          <a:p>
            <a:pPr fontAlgn="base">
              <a:lnSpc>
                <a:spcPct val="110000"/>
              </a:lnSpc>
            </a:pPr>
            <a:endParaRPr lang="en-US" sz="1700" dirty="0"/>
          </a:p>
        </p:txBody>
      </p:sp>
      <p:pic>
        <p:nvPicPr>
          <p:cNvPr id="1026" name="Picture 2" descr="Graphical user interface&#10;&#10;Description automatically generated">
            <a:extLst>
              <a:ext uri="{FF2B5EF4-FFF2-40B4-BE49-F238E27FC236}">
                <a16:creationId xmlns:a16="http://schemas.microsoft.com/office/drawing/2014/main" id="{1A6DC5FD-0AFF-684F-B6FA-30339B97A43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554139" y="2568302"/>
            <a:ext cx="3500715" cy="2345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08578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EA869E1-F851-4A52-92F5-77E592B76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B083AD55-8296-44BD-8E14-DD2DDBC351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2BF46B26-15FC-4C5A-94FA-AE9ED64B5C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12F6065-5345-44BD-B66E-5487CCD7A9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2" name="Rectangle 21">
            <a:extLst>
              <a:ext uri="{FF2B5EF4-FFF2-40B4-BE49-F238E27FC236}">
                <a16:creationId xmlns:a16="http://schemas.microsoft.com/office/drawing/2014/main" id="{E7ABCFA2-55B0-438C-A39A-637FFC624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BD2C934-710E-4E0E-9ED4-03F07E019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485695" y="1474969"/>
            <a:ext cx="3026558" cy="1868760"/>
          </a:xfrm>
        </p:spPr>
        <p:txBody>
          <a:bodyPr vert="horz" lIns="91440" tIns="45720" rIns="91440" bIns="0" rtlCol="0" anchor="b">
            <a:normAutofit/>
          </a:bodyPr>
          <a:lstStyle/>
          <a:p>
            <a:r>
              <a:rPr lang="en-US" sz="3300"/>
              <a:t>creating a personal access token (pat)</a:t>
            </a:r>
          </a:p>
        </p:txBody>
      </p:sp>
      <p:cxnSp>
        <p:nvCxnSpPr>
          <p:cNvPr id="26" name="Straight Connector 25">
            <a:extLst>
              <a:ext uri="{FF2B5EF4-FFF2-40B4-BE49-F238E27FC236}">
                <a16:creationId xmlns:a16="http://schemas.microsoft.com/office/drawing/2014/main" id="{0AD0F4F3-8F5C-421F-9FC1-DB3ED0BF61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009" y="3526496"/>
            <a:ext cx="3023617"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8" name="Picture 7" descr="Graphical user interface, application&#10;&#10;Description automatically generated">
            <a:extLst>
              <a:ext uri="{FF2B5EF4-FFF2-40B4-BE49-F238E27FC236}">
                <a16:creationId xmlns:a16="http://schemas.microsoft.com/office/drawing/2014/main" id="{BEDF46AE-4C20-2E49-97E2-EEEB77A02F71}"/>
              </a:ext>
            </a:extLst>
          </p:cNvPr>
          <p:cNvPicPr>
            <a:picLocks noChangeAspect="1"/>
          </p:cNvPicPr>
          <p:nvPr/>
        </p:nvPicPr>
        <p:blipFill>
          <a:blip r:embed="rId3"/>
          <a:stretch>
            <a:fillRect/>
          </a:stretch>
        </p:blipFill>
        <p:spPr>
          <a:xfrm>
            <a:off x="4863441" y="486823"/>
            <a:ext cx="1969937" cy="5150164"/>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13FA01A2-08B0-564C-908E-5A0EA177D913}"/>
              </a:ext>
            </a:extLst>
          </p:cNvPr>
          <p:cNvPicPr>
            <a:picLocks noChangeAspect="1"/>
          </p:cNvPicPr>
          <p:nvPr/>
        </p:nvPicPr>
        <p:blipFill rotWithShape="1">
          <a:blip r:embed="rId4"/>
          <a:srcRect r="1529"/>
          <a:stretch/>
        </p:blipFill>
        <p:spPr>
          <a:xfrm>
            <a:off x="7858343" y="1838794"/>
            <a:ext cx="3635952" cy="2446222"/>
          </a:xfrm>
          <a:prstGeom prst="rect">
            <a:avLst/>
          </a:prstGeom>
        </p:spPr>
      </p:pic>
      <p:pic>
        <p:nvPicPr>
          <p:cNvPr id="28" name="Picture 27">
            <a:extLst>
              <a:ext uri="{FF2B5EF4-FFF2-40B4-BE49-F238E27FC236}">
                <a16:creationId xmlns:a16="http://schemas.microsoft.com/office/drawing/2014/main" id="{B0A40572-62E5-460B-AD24-B6628527ACB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0" name="Straight Connector 29">
            <a:extLst>
              <a:ext uri="{FF2B5EF4-FFF2-40B4-BE49-F238E27FC236}">
                <a16:creationId xmlns:a16="http://schemas.microsoft.com/office/drawing/2014/main" id="{F1D872D4-D7E5-4CD8-9DAC-2BC612F08E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A579378-678C-F240-A8BF-7237D091AD23}"/>
              </a:ext>
            </a:extLst>
          </p:cNvPr>
          <p:cNvCxnSpPr/>
          <p:nvPr/>
        </p:nvCxnSpPr>
        <p:spPr>
          <a:xfrm>
            <a:off x="6955971" y="3061905"/>
            <a:ext cx="7021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1723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EA869E1-F851-4A52-92F5-77E592B76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B083AD55-8296-44BD-8E14-DD2DDBC351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2BF46B26-15FC-4C5A-94FA-AE9ED64B5C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12F6065-5345-44BD-B66E-5487CCD7A9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2" name="Rectangle 21">
            <a:extLst>
              <a:ext uri="{FF2B5EF4-FFF2-40B4-BE49-F238E27FC236}">
                <a16:creationId xmlns:a16="http://schemas.microsoft.com/office/drawing/2014/main" id="{E7ABCFA2-55B0-438C-A39A-637FFC624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BD2C934-710E-4E0E-9ED4-03F07E019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485695" y="1474969"/>
            <a:ext cx="3026558" cy="1868760"/>
          </a:xfrm>
        </p:spPr>
        <p:txBody>
          <a:bodyPr vert="horz" lIns="91440" tIns="45720" rIns="91440" bIns="0" rtlCol="0" anchor="b">
            <a:normAutofit/>
          </a:bodyPr>
          <a:lstStyle/>
          <a:p>
            <a:r>
              <a:rPr lang="en-US" sz="3300"/>
              <a:t>creating a personal access token (pat)</a:t>
            </a:r>
          </a:p>
        </p:txBody>
      </p:sp>
      <p:cxnSp>
        <p:nvCxnSpPr>
          <p:cNvPr id="26" name="Straight Connector 25">
            <a:extLst>
              <a:ext uri="{FF2B5EF4-FFF2-40B4-BE49-F238E27FC236}">
                <a16:creationId xmlns:a16="http://schemas.microsoft.com/office/drawing/2014/main" id="{0AD0F4F3-8F5C-421F-9FC1-DB3ED0BF61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009" y="3526496"/>
            <a:ext cx="3023617"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28" name="Picture 27">
            <a:extLst>
              <a:ext uri="{FF2B5EF4-FFF2-40B4-BE49-F238E27FC236}">
                <a16:creationId xmlns:a16="http://schemas.microsoft.com/office/drawing/2014/main" id="{B0A40572-62E5-460B-AD24-B6628527ACB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0" name="Straight Connector 29">
            <a:extLst>
              <a:ext uri="{FF2B5EF4-FFF2-40B4-BE49-F238E27FC236}">
                <a16:creationId xmlns:a16="http://schemas.microsoft.com/office/drawing/2014/main" id="{F1D872D4-D7E5-4CD8-9DAC-2BC612F08E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A579378-678C-F240-A8BF-7237D091AD23}"/>
              </a:ext>
            </a:extLst>
          </p:cNvPr>
          <p:cNvCxnSpPr>
            <a:cxnSpLocks/>
          </p:cNvCxnSpPr>
          <p:nvPr/>
        </p:nvCxnSpPr>
        <p:spPr>
          <a:xfrm>
            <a:off x="6955971" y="3061905"/>
            <a:ext cx="11847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 name="Picture 3" descr="Graphical user interface, text, application&#10;&#10;Description automatically generated">
            <a:extLst>
              <a:ext uri="{FF2B5EF4-FFF2-40B4-BE49-F238E27FC236}">
                <a16:creationId xmlns:a16="http://schemas.microsoft.com/office/drawing/2014/main" id="{F437036E-B367-B041-A841-949C0434A600}"/>
              </a:ext>
            </a:extLst>
          </p:cNvPr>
          <p:cNvPicPr>
            <a:picLocks noChangeAspect="1"/>
          </p:cNvPicPr>
          <p:nvPr/>
        </p:nvPicPr>
        <p:blipFill rotWithShape="1">
          <a:blip r:embed="rId3"/>
          <a:srcRect l="935"/>
          <a:stretch/>
        </p:blipFill>
        <p:spPr>
          <a:xfrm>
            <a:off x="3879056" y="2274233"/>
            <a:ext cx="2876673" cy="1575343"/>
          </a:xfrm>
          <a:prstGeom prst="rect">
            <a:avLst/>
          </a:prstGeom>
        </p:spPr>
      </p:pic>
      <p:pic>
        <p:nvPicPr>
          <p:cNvPr id="6" name="Picture 5" descr="Text&#10;&#10;Description automatically generated">
            <a:extLst>
              <a:ext uri="{FF2B5EF4-FFF2-40B4-BE49-F238E27FC236}">
                <a16:creationId xmlns:a16="http://schemas.microsoft.com/office/drawing/2014/main" id="{E0E93AB8-1306-B444-8E87-9E1832EF6D0F}"/>
              </a:ext>
            </a:extLst>
          </p:cNvPr>
          <p:cNvPicPr>
            <a:picLocks noChangeAspect="1"/>
          </p:cNvPicPr>
          <p:nvPr/>
        </p:nvPicPr>
        <p:blipFill rotWithShape="1">
          <a:blip r:embed="rId4"/>
          <a:srcRect r="2438"/>
          <a:stretch/>
        </p:blipFill>
        <p:spPr>
          <a:xfrm>
            <a:off x="8368113" y="2672089"/>
            <a:ext cx="3097606" cy="584200"/>
          </a:xfrm>
          <a:prstGeom prst="rect">
            <a:avLst/>
          </a:prstGeom>
        </p:spPr>
      </p:pic>
      <p:sp>
        <p:nvSpPr>
          <p:cNvPr id="7" name="TextBox 6">
            <a:extLst>
              <a:ext uri="{FF2B5EF4-FFF2-40B4-BE49-F238E27FC236}">
                <a16:creationId xmlns:a16="http://schemas.microsoft.com/office/drawing/2014/main" id="{71002C45-4339-2944-A777-1D22D12554E4}"/>
              </a:ext>
            </a:extLst>
          </p:cNvPr>
          <p:cNvSpPr txBox="1"/>
          <p:nvPr/>
        </p:nvSpPr>
        <p:spPr>
          <a:xfrm>
            <a:off x="7511492" y="3485590"/>
            <a:ext cx="4780326" cy="338554"/>
          </a:xfrm>
          <a:prstGeom prst="rect">
            <a:avLst/>
          </a:prstGeom>
          <a:noFill/>
        </p:spPr>
        <p:txBody>
          <a:bodyPr wrap="square" rtlCol="0">
            <a:spAutoFit/>
          </a:bodyPr>
          <a:lstStyle/>
          <a:p>
            <a:r>
              <a:rPr lang="en-US" sz="1600" dirty="0"/>
              <a:t>… Then configure your settings and create the token! </a:t>
            </a:r>
          </a:p>
        </p:txBody>
      </p:sp>
      <p:sp>
        <p:nvSpPr>
          <p:cNvPr id="12" name="TextBox 11">
            <a:extLst>
              <a:ext uri="{FF2B5EF4-FFF2-40B4-BE49-F238E27FC236}">
                <a16:creationId xmlns:a16="http://schemas.microsoft.com/office/drawing/2014/main" id="{E20AADA8-87AF-134F-8274-83394872064B}"/>
              </a:ext>
            </a:extLst>
          </p:cNvPr>
          <p:cNvSpPr txBox="1"/>
          <p:nvPr/>
        </p:nvSpPr>
        <p:spPr>
          <a:xfrm>
            <a:off x="5275566" y="4366928"/>
            <a:ext cx="7016252" cy="1846659"/>
          </a:xfrm>
          <a:prstGeom prst="rect">
            <a:avLst/>
          </a:prstGeom>
          <a:noFill/>
        </p:spPr>
        <p:txBody>
          <a:bodyPr wrap="square" rtlCol="0">
            <a:spAutoFit/>
          </a:bodyPr>
          <a:lstStyle/>
          <a:p>
            <a:r>
              <a:rPr lang="en-US" sz="1400" dirty="0"/>
              <a:t>You can avoid being prompted for your password by configuring Git to cache your credentials for you. Once you've configured credential caching, Git automatically uses your cached personal access token when you pull or push a repository using HTTPS.</a:t>
            </a:r>
          </a:p>
          <a:p>
            <a:endParaRPr lang="en-US" sz="1400" dirty="0"/>
          </a:p>
          <a:p>
            <a:r>
              <a:rPr lang="en-US" sz="1400" dirty="0"/>
              <a:t>With Git CLI installed, in the command line, enter </a:t>
            </a:r>
            <a:r>
              <a:rPr lang="en-US" sz="1400" b="1" dirty="0" err="1"/>
              <a:t>gh</a:t>
            </a:r>
            <a:r>
              <a:rPr lang="en-US" sz="1400" b="1" dirty="0"/>
              <a:t> auth login</a:t>
            </a:r>
            <a:r>
              <a:rPr lang="en-US" sz="1400" dirty="0"/>
              <a:t>, then follow the prompts.</a:t>
            </a:r>
          </a:p>
          <a:p>
            <a:r>
              <a:rPr lang="en-US" sz="1400" dirty="0"/>
              <a:t>When prompted for your preferred protocol for Git operations, select </a:t>
            </a:r>
            <a:r>
              <a:rPr lang="en-US" sz="1400" b="1" dirty="0"/>
              <a:t>HTTPS</a:t>
            </a:r>
            <a:r>
              <a:rPr lang="en-US" sz="1400" dirty="0"/>
              <a:t>.</a:t>
            </a:r>
          </a:p>
          <a:p>
            <a:r>
              <a:rPr lang="en-US" sz="1400" dirty="0"/>
              <a:t>When asked if you would like to authenticate to Git with your GitHub credentials, enter </a:t>
            </a:r>
            <a:r>
              <a:rPr lang="en-US" sz="1400" b="1" dirty="0"/>
              <a:t>Y</a:t>
            </a:r>
            <a:r>
              <a:rPr lang="en-US" sz="1400" dirty="0"/>
              <a:t>.</a:t>
            </a:r>
          </a:p>
          <a:p>
            <a:endParaRPr lang="en-US" sz="1600" dirty="0"/>
          </a:p>
        </p:txBody>
      </p:sp>
    </p:spTree>
    <p:extLst>
      <p:ext uri="{BB962C8B-B14F-4D97-AF65-F5344CB8AC3E}">
        <p14:creationId xmlns:p14="http://schemas.microsoft.com/office/powerpoint/2010/main" val="14996421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Picture 8">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1" name="Straight Connector 10">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5" name="Rectangle 14">
            <a:extLst>
              <a:ext uri="{FF2B5EF4-FFF2-40B4-BE49-F238E27FC236}">
                <a16:creationId xmlns:a16="http://schemas.microsoft.com/office/drawing/2014/main" id="{F8454B2E-D2DB-42C2-A224-BCEC47B864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8B61146-1CF0-40E1-B66E-C22BD9207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964987" y="802298"/>
            <a:ext cx="9089865" cy="3822329"/>
          </a:xfrm>
        </p:spPr>
        <p:txBody>
          <a:bodyPr vert="horz" lIns="91440" tIns="45720" rIns="91440" bIns="0" rtlCol="0" anchor="b">
            <a:normAutofit/>
          </a:bodyPr>
          <a:lstStyle/>
          <a:p>
            <a:r>
              <a:rPr lang="en-US" sz="6600"/>
              <a:t>common git commands</a:t>
            </a:r>
          </a:p>
        </p:txBody>
      </p:sp>
      <p:cxnSp>
        <p:nvCxnSpPr>
          <p:cNvPr id="19" name="Straight Connector 18">
            <a:extLst>
              <a:ext uri="{FF2B5EF4-FFF2-40B4-BE49-F238E27FC236}">
                <a16:creationId xmlns:a16="http://schemas.microsoft.com/office/drawing/2014/main" id="{7AE5065C-30A9-480A-9E93-74CC149029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76728" y="4735528"/>
            <a:ext cx="8643010"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21" name="Picture 20">
            <a:extLst>
              <a:ext uri="{FF2B5EF4-FFF2-40B4-BE49-F238E27FC236}">
                <a16:creationId xmlns:a16="http://schemas.microsoft.com/office/drawing/2014/main" id="{2F948680-1810-4961-805C-D0C28E7E93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Tree>
    <p:extLst>
      <p:ext uri="{BB962C8B-B14F-4D97-AF65-F5344CB8AC3E}">
        <p14:creationId xmlns:p14="http://schemas.microsoft.com/office/powerpoint/2010/main" val="8537777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r>
              <a:rPr lang="en-US"/>
              <a:t>git init</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3518561" cy="3369404"/>
          </a:xfrm>
        </p:spPr>
        <p:txBody>
          <a:bodyPr numCol="1">
            <a:normAutofit lnSpcReduction="10000"/>
          </a:bodyPr>
          <a:lstStyle/>
          <a:p>
            <a:pPr marL="0" indent="0" fontAlgn="base">
              <a:buNone/>
            </a:pPr>
            <a:r>
              <a:rPr lang="en-US" dirty="0"/>
              <a:t>This will transform the current directory into a Git repository.  A </a:t>
            </a:r>
            <a:r>
              <a:rPr lang="en-US" b="1" dirty="0"/>
              <a:t>.git</a:t>
            </a:r>
            <a:r>
              <a:rPr lang="en-US" dirty="0"/>
              <a:t> sub-directory will be added; the hidden folder discussed earlier. </a:t>
            </a:r>
          </a:p>
          <a:p>
            <a:pPr marL="0" indent="0" fontAlgn="base">
              <a:buNone/>
            </a:pPr>
            <a:endParaRPr lang="en-US" dirty="0"/>
          </a:p>
          <a:p>
            <a:pPr marL="0" indent="0" fontAlgn="base">
              <a:buNone/>
            </a:pPr>
            <a:r>
              <a:rPr lang="en-US" dirty="0"/>
              <a:t>This will allow you to start recording multiple versions (branches!) of your project.</a:t>
            </a:r>
          </a:p>
        </p:txBody>
      </p:sp>
      <p:pic>
        <p:nvPicPr>
          <p:cNvPr id="5" name="Picture 4">
            <a:extLst>
              <a:ext uri="{FF2B5EF4-FFF2-40B4-BE49-F238E27FC236}">
                <a16:creationId xmlns:a16="http://schemas.microsoft.com/office/drawing/2014/main" id="{6A61B5F7-1E2C-6B40-BAD7-3A56F7CE5E11}"/>
              </a:ext>
            </a:extLst>
          </p:cNvPr>
          <p:cNvPicPr>
            <a:picLocks noChangeAspect="1"/>
          </p:cNvPicPr>
          <p:nvPr/>
        </p:nvPicPr>
        <p:blipFill>
          <a:blip r:embed="rId2"/>
          <a:stretch>
            <a:fillRect/>
          </a:stretch>
        </p:blipFill>
        <p:spPr>
          <a:xfrm>
            <a:off x="5041969" y="4282607"/>
            <a:ext cx="6012885" cy="571223"/>
          </a:xfrm>
          <a:prstGeom prst="rect">
            <a:avLst/>
          </a:prstGeom>
        </p:spPr>
      </p:pic>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02961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r>
              <a:rPr lang="en-US" dirty="0"/>
              <a:t>git clone [URL of the repository]</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indent="0" fontAlgn="base">
              <a:buNone/>
            </a:pPr>
            <a:r>
              <a:rPr lang="en-US" dirty="0"/>
              <a:t>This command downloads a copy of the remote repository to your local machine.</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CD1EABDF-EC34-9443-A437-83A471E80588}"/>
              </a:ext>
            </a:extLst>
          </p:cNvPr>
          <p:cNvPicPr>
            <a:picLocks noChangeAspect="1"/>
          </p:cNvPicPr>
          <p:nvPr/>
        </p:nvPicPr>
        <p:blipFill>
          <a:blip r:embed="rId3"/>
          <a:stretch>
            <a:fillRect/>
          </a:stretch>
        </p:blipFill>
        <p:spPr>
          <a:xfrm>
            <a:off x="4910478" y="3227896"/>
            <a:ext cx="6858000" cy="1689100"/>
          </a:xfrm>
          <a:prstGeom prst="rect">
            <a:avLst/>
          </a:prstGeom>
        </p:spPr>
      </p:pic>
    </p:spTree>
    <p:extLst>
      <p:ext uri="{BB962C8B-B14F-4D97-AF65-F5344CB8AC3E}">
        <p14:creationId xmlns:p14="http://schemas.microsoft.com/office/powerpoint/2010/main" val="10365459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r>
              <a:rPr lang="en-US" dirty="0"/>
              <a:t>git branch [new branch name]</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indent="0" fontAlgn="base">
              <a:buNone/>
            </a:pPr>
            <a:r>
              <a:rPr lang="en-US" dirty="0"/>
              <a:t>This command will create a new branch only in your local system. </a:t>
            </a:r>
          </a:p>
          <a:p>
            <a:pPr marL="0" indent="0" fontAlgn="base">
              <a:buNone/>
            </a:pPr>
            <a:r>
              <a:rPr lang="en-US" dirty="0"/>
              <a:t>This can only be done after your first commit!</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894F343E-A3FB-6141-AEE7-339F4B0D4FB3}"/>
              </a:ext>
            </a:extLst>
          </p:cNvPr>
          <p:cNvPicPr>
            <a:picLocks noChangeAspect="1"/>
          </p:cNvPicPr>
          <p:nvPr/>
        </p:nvPicPr>
        <p:blipFill>
          <a:blip r:embed="rId3"/>
          <a:stretch>
            <a:fillRect/>
          </a:stretch>
        </p:blipFill>
        <p:spPr>
          <a:xfrm>
            <a:off x="5854185" y="3831146"/>
            <a:ext cx="5207000" cy="482600"/>
          </a:xfrm>
          <a:prstGeom prst="rect">
            <a:avLst/>
          </a:prstGeom>
        </p:spPr>
      </p:pic>
    </p:spTree>
    <p:extLst>
      <p:ext uri="{BB962C8B-B14F-4D97-AF65-F5344CB8AC3E}">
        <p14:creationId xmlns:p14="http://schemas.microsoft.com/office/powerpoint/2010/main" val="40247329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E8E51B09-2B9E-4D82-A5F8-29F85CBE20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59240118-40F3-4A1C-85DC-4E58525CB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141" name="Group 140">
            <a:extLst>
              <a:ext uri="{FF2B5EF4-FFF2-40B4-BE49-F238E27FC236}">
                <a16:creationId xmlns:a16="http://schemas.microsoft.com/office/drawing/2014/main" id="{C269951F-7B8C-4336-BC68-9BA9843CED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9" y="482171"/>
            <a:ext cx="4074533" cy="5149101"/>
            <a:chOff x="7463259" y="583365"/>
            <a:chExt cx="4074533" cy="5181928"/>
          </a:xfrm>
        </p:grpSpPr>
        <p:sp>
          <p:nvSpPr>
            <p:cNvPr id="142" name="Rectangle 141">
              <a:extLst>
                <a:ext uri="{FF2B5EF4-FFF2-40B4-BE49-F238E27FC236}">
                  <a16:creationId xmlns:a16="http://schemas.microsoft.com/office/drawing/2014/main" id="{CFD48101-E230-4669-8C1B-39BAAB2BB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4074533"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A18FA112-D8F0-41D3-9171-B0A3110E2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345028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145" name="Straight Connector 144">
            <a:extLst>
              <a:ext uri="{FF2B5EF4-FFF2-40B4-BE49-F238E27FC236}">
                <a16:creationId xmlns:a16="http://schemas.microsoft.com/office/drawing/2014/main" id="{A9087EE4-E285-4C8E-AC5F-CAE7D1FDE36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90359"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5188043" y="804520"/>
            <a:ext cx="5550355" cy="1049235"/>
          </a:xfrm>
        </p:spPr>
        <p:txBody>
          <a:bodyPr>
            <a:normAutofit/>
          </a:bodyPr>
          <a:lstStyle/>
          <a:p>
            <a:r>
              <a:rPr lang="en-US" dirty="0"/>
              <a:t>Software packages</a:t>
            </a:r>
          </a:p>
        </p:txBody>
      </p:sp>
      <p:pic>
        <p:nvPicPr>
          <p:cNvPr id="13316" name="Picture 4" descr="Five apps for creating installation packages - TechRepublic">
            <a:extLst>
              <a:ext uri="{FF2B5EF4-FFF2-40B4-BE49-F238E27FC236}">
                <a16:creationId xmlns:a16="http://schemas.microsoft.com/office/drawing/2014/main" id="{610D5E89-4CAB-CC48-BD2F-7E1CD3568A9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2281"/>
          <a:stretch/>
        </p:blipFill>
        <p:spPr bwMode="auto">
          <a:xfrm>
            <a:off x="1285438" y="1116345"/>
            <a:ext cx="2799103" cy="386617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64C633D-760F-2546-87F7-37FD460CB8B5}"/>
              </a:ext>
            </a:extLst>
          </p:cNvPr>
          <p:cNvSpPr>
            <a:spLocks noGrp="1"/>
          </p:cNvSpPr>
          <p:nvPr>
            <p:ph idx="1"/>
          </p:nvPr>
        </p:nvSpPr>
        <p:spPr>
          <a:xfrm>
            <a:off x="5188043" y="2015732"/>
            <a:ext cx="5550355" cy="3450613"/>
          </a:xfrm>
        </p:spPr>
        <p:txBody>
          <a:bodyPr>
            <a:normAutofit/>
          </a:bodyPr>
          <a:lstStyle/>
          <a:p>
            <a:r>
              <a:rPr lang="en-US" dirty="0"/>
              <a:t>A </a:t>
            </a:r>
            <a:r>
              <a:rPr lang="en-US" b="1" dirty="0"/>
              <a:t>software package</a:t>
            </a:r>
            <a:r>
              <a:rPr lang="en-US" dirty="0"/>
              <a:t> is an assemblage of files, as well as information about those files (</a:t>
            </a:r>
            <a:r>
              <a:rPr lang="en-US" b="1" dirty="0"/>
              <a:t>metadata</a:t>
            </a:r>
            <a:r>
              <a:rPr lang="en-US" dirty="0"/>
              <a:t>).</a:t>
            </a:r>
          </a:p>
          <a:p>
            <a:pPr lvl="1"/>
            <a:r>
              <a:rPr lang="en-US" b="1" dirty="0"/>
              <a:t>Metadata</a:t>
            </a:r>
            <a:r>
              <a:rPr lang="en-US" dirty="0"/>
              <a:t> is data that summarizes basic information about other data, making finding &amp; working with instances of said data easier– for example, the date it was created, author, file type (like .gif, .cpp, .xml, .pdf…) and so on. </a:t>
            </a:r>
          </a:p>
        </p:txBody>
      </p:sp>
      <p:pic>
        <p:nvPicPr>
          <p:cNvPr id="147" name="Picture 146">
            <a:extLst>
              <a:ext uri="{FF2B5EF4-FFF2-40B4-BE49-F238E27FC236}">
                <a16:creationId xmlns:a16="http://schemas.microsoft.com/office/drawing/2014/main" id="{DD8AF6BD-5D32-4F8F-98B6-05F8A4390CB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9" name="Straight Connector 148">
            <a:extLst>
              <a:ext uri="{FF2B5EF4-FFF2-40B4-BE49-F238E27FC236}">
                <a16:creationId xmlns:a16="http://schemas.microsoft.com/office/drawing/2014/main" id="{B47013E4-D33D-425E-B32E-DE7D5CB5F3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16216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r>
              <a:rPr lang="en-US" dirty="0"/>
              <a:t>git branch</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lvl="0" indent="0">
              <a:buNone/>
            </a:pPr>
            <a:r>
              <a:rPr lang="en-US" dirty="0"/>
              <a:t>Command to view all branches of the repository.</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4D3C48E0-4410-C945-B4A1-7BC7F051B527}"/>
              </a:ext>
            </a:extLst>
          </p:cNvPr>
          <p:cNvPicPr>
            <a:picLocks noChangeAspect="1"/>
          </p:cNvPicPr>
          <p:nvPr/>
        </p:nvPicPr>
        <p:blipFill>
          <a:blip r:embed="rId3"/>
          <a:stretch>
            <a:fillRect/>
          </a:stretch>
        </p:blipFill>
        <p:spPr>
          <a:xfrm>
            <a:off x="6172049" y="3125589"/>
            <a:ext cx="4013200" cy="787400"/>
          </a:xfrm>
          <a:prstGeom prst="rect">
            <a:avLst/>
          </a:prstGeom>
        </p:spPr>
      </p:pic>
    </p:spTree>
    <p:extLst>
      <p:ext uri="{BB962C8B-B14F-4D97-AF65-F5344CB8AC3E}">
        <p14:creationId xmlns:p14="http://schemas.microsoft.com/office/powerpoint/2010/main" val="5866689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r>
              <a:rPr lang="en-US" dirty="0"/>
              <a:t>git checkout [existing branch name] </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lvl="0" indent="0">
              <a:buNone/>
            </a:pPr>
            <a:r>
              <a:rPr lang="en-US" dirty="0"/>
              <a:t>This will automatically switch you to the branch name you mentioned in the command.</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0430743-2BD6-D842-973D-AEC1E1A2EE5F}"/>
              </a:ext>
            </a:extLst>
          </p:cNvPr>
          <p:cNvPicPr>
            <a:picLocks noChangeAspect="1"/>
          </p:cNvPicPr>
          <p:nvPr/>
        </p:nvPicPr>
        <p:blipFill>
          <a:blip r:embed="rId3"/>
          <a:stretch>
            <a:fillRect/>
          </a:stretch>
        </p:blipFill>
        <p:spPr>
          <a:xfrm>
            <a:off x="5348788" y="3125589"/>
            <a:ext cx="5397500" cy="635000"/>
          </a:xfrm>
          <a:prstGeom prst="rect">
            <a:avLst/>
          </a:prstGeom>
        </p:spPr>
      </p:pic>
    </p:spTree>
    <p:extLst>
      <p:ext uri="{BB962C8B-B14F-4D97-AF65-F5344CB8AC3E}">
        <p14:creationId xmlns:p14="http://schemas.microsoft.com/office/powerpoint/2010/main" val="1829918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r>
              <a:rPr lang="en-US" dirty="0"/>
              <a:t>git checkout –b [new branch name] </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lvl="0" indent="0">
              <a:buNone/>
            </a:pPr>
            <a:r>
              <a:rPr lang="en-US" dirty="0"/>
              <a:t>This will both create a new branch and automatically switch to it.</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119FE28-34C0-2943-8DA2-4B8C00017AE4}"/>
              </a:ext>
            </a:extLst>
          </p:cNvPr>
          <p:cNvPicPr>
            <a:picLocks noChangeAspect="1"/>
          </p:cNvPicPr>
          <p:nvPr/>
        </p:nvPicPr>
        <p:blipFill>
          <a:blip r:embed="rId3"/>
          <a:stretch>
            <a:fillRect/>
          </a:stretch>
        </p:blipFill>
        <p:spPr>
          <a:xfrm>
            <a:off x="5149506" y="3044438"/>
            <a:ext cx="5905500" cy="546100"/>
          </a:xfrm>
          <a:prstGeom prst="rect">
            <a:avLst/>
          </a:prstGeom>
        </p:spPr>
      </p:pic>
    </p:spTree>
    <p:extLst>
      <p:ext uri="{BB962C8B-B14F-4D97-AF65-F5344CB8AC3E}">
        <p14:creationId xmlns:p14="http://schemas.microsoft.com/office/powerpoint/2010/main" val="38889749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pPr lvl="0"/>
            <a:r>
              <a:rPr lang="en-US" dirty="0"/>
              <a:t>git add [file name]</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lvl="0" indent="0">
              <a:buNone/>
            </a:pPr>
            <a:r>
              <a:rPr lang="en-US" dirty="0"/>
              <a:t>This command will stage only a single file for your next commit.</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60D09124-F030-194B-AA0F-5723E90FA295}"/>
              </a:ext>
            </a:extLst>
          </p:cNvPr>
          <p:cNvPicPr>
            <a:picLocks noChangeAspect="1"/>
          </p:cNvPicPr>
          <p:nvPr/>
        </p:nvPicPr>
        <p:blipFill rotWithShape="1">
          <a:blip r:embed="rId3"/>
          <a:srcRect b="29957"/>
          <a:stretch/>
        </p:blipFill>
        <p:spPr>
          <a:xfrm>
            <a:off x="5878396" y="3136900"/>
            <a:ext cx="4940300" cy="409188"/>
          </a:xfrm>
          <a:prstGeom prst="rect">
            <a:avLst/>
          </a:prstGeom>
        </p:spPr>
      </p:pic>
    </p:spTree>
    <p:extLst>
      <p:ext uri="{BB962C8B-B14F-4D97-AF65-F5344CB8AC3E}">
        <p14:creationId xmlns:p14="http://schemas.microsoft.com/office/powerpoint/2010/main" val="7195474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pPr lvl="0"/>
            <a:r>
              <a:rPr lang="en-US" dirty="0"/>
              <a:t>git add -A </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lvl="0" indent="0">
              <a:buNone/>
            </a:pPr>
            <a:r>
              <a:rPr lang="en-US" dirty="0"/>
              <a:t>This command stages all changed files for your next commit.</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0367CBE-ABA7-344E-B9D6-0E6D73785243}"/>
              </a:ext>
            </a:extLst>
          </p:cNvPr>
          <p:cNvPicPr>
            <a:picLocks noChangeAspect="1"/>
          </p:cNvPicPr>
          <p:nvPr/>
        </p:nvPicPr>
        <p:blipFill>
          <a:blip r:embed="rId3"/>
          <a:stretch>
            <a:fillRect/>
          </a:stretch>
        </p:blipFill>
        <p:spPr>
          <a:xfrm>
            <a:off x="6406371" y="3200400"/>
            <a:ext cx="3962400" cy="457200"/>
          </a:xfrm>
          <a:prstGeom prst="rect">
            <a:avLst/>
          </a:prstGeom>
        </p:spPr>
      </p:pic>
    </p:spTree>
    <p:extLst>
      <p:ext uri="{BB962C8B-B14F-4D97-AF65-F5344CB8AC3E}">
        <p14:creationId xmlns:p14="http://schemas.microsoft.com/office/powerpoint/2010/main" val="36376714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pPr lvl="0"/>
            <a:r>
              <a:rPr lang="en-US" dirty="0"/>
              <a:t>git commit -m “[message]” </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lvl="0" indent="0">
              <a:buNone/>
            </a:pPr>
            <a:r>
              <a:rPr lang="en-US" dirty="0"/>
              <a:t>This command creates a commit with all staged changes. </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2BEF8CBC-A295-0249-A4AC-7AF5806CF9B4}"/>
              </a:ext>
            </a:extLst>
          </p:cNvPr>
          <p:cNvPicPr>
            <a:picLocks noChangeAspect="1"/>
          </p:cNvPicPr>
          <p:nvPr/>
        </p:nvPicPr>
        <p:blipFill rotWithShape="1">
          <a:blip r:embed="rId3"/>
          <a:srcRect r="1633"/>
          <a:stretch/>
        </p:blipFill>
        <p:spPr>
          <a:xfrm>
            <a:off x="4882449" y="2742070"/>
            <a:ext cx="6508595" cy="1130300"/>
          </a:xfrm>
          <a:prstGeom prst="rect">
            <a:avLst/>
          </a:prstGeom>
        </p:spPr>
      </p:pic>
    </p:spTree>
    <p:extLst>
      <p:ext uri="{BB962C8B-B14F-4D97-AF65-F5344CB8AC3E}">
        <p14:creationId xmlns:p14="http://schemas.microsoft.com/office/powerpoint/2010/main" val="9660873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pPr lvl="0"/>
            <a:r>
              <a:rPr lang="en-US" dirty="0"/>
              <a:t>git push</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lvl="0" indent="0">
              <a:buNone/>
            </a:pPr>
            <a:r>
              <a:rPr lang="en-US" dirty="0"/>
              <a:t>This command pushes all new commits to your remote branch. </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1EB13496-B0D3-5448-BDF5-4C825A7BA461}"/>
              </a:ext>
            </a:extLst>
          </p:cNvPr>
          <p:cNvPicPr>
            <a:picLocks noChangeAspect="1"/>
          </p:cNvPicPr>
          <p:nvPr/>
        </p:nvPicPr>
        <p:blipFill>
          <a:blip r:embed="rId3"/>
          <a:stretch>
            <a:fillRect/>
          </a:stretch>
        </p:blipFill>
        <p:spPr>
          <a:xfrm>
            <a:off x="5040223" y="2513871"/>
            <a:ext cx="6210300" cy="2019300"/>
          </a:xfrm>
          <a:prstGeom prst="rect">
            <a:avLst/>
          </a:prstGeom>
        </p:spPr>
      </p:pic>
      <p:sp>
        <p:nvSpPr>
          <p:cNvPr id="15" name="TextBox 14">
            <a:extLst>
              <a:ext uri="{FF2B5EF4-FFF2-40B4-BE49-F238E27FC236}">
                <a16:creationId xmlns:a16="http://schemas.microsoft.com/office/drawing/2014/main" id="{09F7E3FF-5E5A-B945-9C0E-1CB40B470932}"/>
              </a:ext>
            </a:extLst>
          </p:cNvPr>
          <p:cNvSpPr txBox="1"/>
          <p:nvPr/>
        </p:nvSpPr>
        <p:spPr>
          <a:xfrm>
            <a:off x="8145373" y="3742095"/>
            <a:ext cx="378630" cy="230832"/>
          </a:xfrm>
          <a:prstGeom prst="rect">
            <a:avLst/>
          </a:prstGeom>
          <a:noFill/>
        </p:spPr>
        <p:txBody>
          <a:bodyPr wrap="none" rtlCol="0">
            <a:spAutoFit/>
          </a:bodyPr>
          <a:lstStyle/>
          <a:p>
            <a:r>
              <a:rPr lang="en-US" sz="900" dirty="0">
                <a:solidFill>
                  <a:schemeClr val="bg1"/>
                </a:solidFill>
              </a:rPr>
              <a:t>Link</a:t>
            </a:r>
            <a:endParaRPr lang="en-US" sz="800" dirty="0">
              <a:solidFill>
                <a:schemeClr val="bg1"/>
              </a:solidFill>
            </a:endParaRPr>
          </a:p>
        </p:txBody>
      </p:sp>
    </p:spTree>
    <p:extLst>
      <p:ext uri="{BB962C8B-B14F-4D97-AF65-F5344CB8AC3E}">
        <p14:creationId xmlns:p14="http://schemas.microsoft.com/office/powerpoint/2010/main" val="9347972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pPr lvl="0"/>
            <a:r>
              <a:rPr lang="en-US" dirty="0"/>
              <a:t>git pull</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lvl="0" indent="0">
              <a:buNone/>
            </a:pPr>
            <a:r>
              <a:rPr lang="en-US" dirty="0"/>
              <a:t>This command pulls all new commits from your remote branch onto your local branch. </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5" name="Picture 4" descr="Text&#10;&#10;Description automatically generated">
            <a:extLst>
              <a:ext uri="{FF2B5EF4-FFF2-40B4-BE49-F238E27FC236}">
                <a16:creationId xmlns:a16="http://schemas.microsoft.com/office/drawing/2014/main" id="{C5F79109-B8FD-7947-9A57-D7188FCCA4B3}"/>
              </a:ext>
            </a:extLst>
          </p:cNvPr>
          <p:cNvPicPr>
            <a:picLocks noChangeAspect="1"/>
          </p:cNvPicPr>
          <p:nvPr/>
        </p:nvPicPr>
        <p:blipFill>
          <a:blip r:embed="rId3"/>
          <a:stretch>
            <a:fillRect/>
          </a:stretch>
        </p:blipFill>
        <p:spPr>
          <a:xfrm>
            <a:off x="6058753" y="2986258"/>
            <a:ext cx="3797300" cy="558800"/>
          </a:xfrm>
          <a:prstGeom prst="rect">
            <a:avLst/>
          </a:prstGeom>
        </p:spPr>
      </p:pic>
    </p:spTree>
    <p:extLst>
      <p:ext uri="{BB962C8B-B14F-4D97-AF65-F5344CB8AC3E}">
        <p14:creationId xmlns:p14="http://schemas.microsoft.com/office/powerpoint/2010/main" val="2032481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7" name="Rectangle 9">
            <a:extLst>
              <a:ext uri="{FF2B5EF4-FFF2-40B4-BE49-F238E27FC236}">
                <a16:creationId xmlns:a16="http://schemas.microsoft.com/office/drawing/2014/main" id="{C7157C7B-5BD6-404A-9073-673C1198E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244BC347-8964-476D-89D3-92BAE6D56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20" name="Straight Connector 13">
            <a:extLst>
              <a:ext uri="{FF2B5EF4-FFF2-40B4-BE49-F238E27FC236}">
                <a16:creationId xmlns:a16="http://schemas.microsoft.com/office/drawing/2014/main" id="{A528BB2E-BE2B-416D-A6B3-28D6574248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183161"/>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81" y="2082800"/>
            <a:ext cx="3272094" cy="2085578"/>
          </a:xfrm>
        </p:spPr>
        <p:txBody>
          <a:bodyPr anchor="b">
            <a:normAutofit/>
          </a:bodyPr>
          <a:lstStyle/>
          <a:p>
            <a:pPr lvl="0"/>
            <a:r>
              <a:rPr lang="en-US" dirty="0"/>
              <a:t>git pull origin [existing branch name] </a:t>
            </a:r>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5040223" y="798974"/>
            <a:ext cx="6014631" cy="3369404"/>
          </a:xfrm>
        </p:spPr>
        <p:txBody>
          <a:bodyPr numCol="2">
            <a:normAutofit/>
          </a:bodyPr>
          <a:lstStyle/>
          <a:p>
            <a:pPr marL="0" lvl="0" indent="0">
              <a:buNone/>
            </a:pPr>
            <a:r>
              <a:rPr lang="en-US" dirty="0"/>
              <a:t>Takes changes from another branch and merges it into yours. </a:t>
            </a:r>
          </a:p>
        </p:txBody>
      </p:sp>
      <p:pic>
        <p:nvPicPr>
          <p:cNvPr id="16" name="Picture 15">
            <a:extLst>
              <a:ext uri="{FF2B5EF4-FFF2-40B4-BE49-F238E27FC236}">
                <a16:creationId xmlns:a16="http://schemas.microsoft.com/office/drawing/2014/main" id="{5970D13F-8358-42A9-9237-91B5B4DDA4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06BFB317-A03A-48CB-B03E-4504961FA0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2A181BB2-14CA-F749-AA0D-363FA659C850}"/>
              </a:ext>
            </a:extLst>
          </p:cNvPr>
          <p:cNvPicPr>
            <a:picLocks noChangeAspect="1"/>
          </p:cNvPicPr>
          <p:nvPr/>
        </p:nvPicPr>
        <p:blipFill>
          <a:blip r:embed="rId3"/>
          <a:stretch>
            <a:fillRect/>
          </a:stretch>
        </p:blipFill>
        <p:spPr>
          <a:xfrm>
            <a:off x="5551988" y="2847588"/>
            <a:ext cx="4991100" cy="939800"/>
          </a:xfrm>
          <a:prstGeom prst="rect">
            <a:avLst/>
          </a:prstGeom>
        </p:spPr>
      </p:pic>
      <p:sp>
        <p:nvSpPr>
          <p:cNvPr id="11" name="TextBox 10">
            <a:extLst>
              <a:ext uri="{FF2B5EF4-FFF2-40B4-BE49-F238E27FC236}">
                <a16:creationId xmlns:a16="http://schemas.microsoft.com/office/drawing/2014/main" id="{61489703-5D74-0C4B-9C79-B9F6CF8BFA67}"/>
              </a:ext>
            </a:extLst>
          </p:cNvPr>
          <p:cNvSpPr txBox="1"/>
          <p:nvPr/>
        </p:nvSpPr>
        <p:spPr>
          <a:xfrm>
            <a:off x="8047538" y="3010173"/>
            <a:ext cx="378630" cy="230832"/>
          </a:xfrm>
          <a:prstGeom prst="rect">
            <a:avLst/>
          </a:prstGeom>
          <a:noFill/>
        </p:spPr>
        <p:txBody>
          <a:bodyPr wrap="none" rtlCol="0">
            <a:spAutoFit/>
          </a:bodyPr>
          <a:lstStyle/>
          <a:p>
            <a:r>
              <a:rPr lang="en-US" sz="900" dirty="0">
                <a:solidFill>
                  <a:schemeClr val="bg1"/>
                </a:solidFill>
              </a:rPr>
              <a:t>Link</a:t>
            </a:r>
            <a:endParaRPr lang="en-US" sz="800" dirty="0">
              <a:solidFill>
                <a:schemeClr val="bg1"/>
              </a:solidFill>
            </a:endParaRPr>
          </a:p>
        </p:txBody>
      </p:sp>
    </p:spTree>
    <p:extLst>
      <p:ext uri="{BB962C8B-B14F-4D97-AF65-F5344CB8AC3E}">
        <p14:creationId xmlns:p14="http://schemas.microsoft.com/office/powerpoint/2010/main" val="37501541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a:xfrm>
            <a:off x="1451579" y="804519"/>
            <a:ext cx="9603275" cy="1049235"/>
          </a:xfrm>
        </p:spPr>
        <p:txBody>
          <a:bodyPr>
            <a:normAutofit/>
          </a:bodyPr>
          <a:lstStyle/>
          <a:p>
            <a:pPr algn="ctr"/>
            <a:r>
              <a:rPr lang="en-US" dirty="0"/>
              <a:t>common git commands: Overview</a:t>
            </a:r>
          </a:p>
        </p:txBody>
      </p:sp>
      <p:graphicFrame>
        <p:nvGraphicFramePr>
          <p:cNvPr id="5" name="Content Placeholder 2">
            <a:extLst>
              <a:ext uri="{FF2B5EF4-FFF2-40B4-BE49-F238E27FC236}">
                <a16:creationId xmlns:a16="http://schemas.microsoft.com/office/drawing/2014/main" id="{38D454C9-8D35-466F-B650-47604A79865D}"/>
              </a:ext>
            </a:extLst>
          </p:cNvPr>
          <p:cNvGraphicFramePr>
            <a:graphicFrameLocks noGrp="1"/>
          </p:cNvGraphicFramePr>
          <p:nvPr>
            <p:ph idx="1"/>
            <p:extLst>
              <p:ext uri="{D42A27DB-BD31-4B8C-83A1-F6EECF244321}">
                <p14:modId xmlns:p14="http://schemas.microsoft.com/office/powerpoint/2010/main" val="1478775050"/>
              </p:ext>
            </p:extLst>
          </p:nvPr>
        </p:nvGraphicFramePr>
        <p:xfrm>
          <a:off x="1450975" y="2340435"/>
          <a:ext cx="9604375" cy="33244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93441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021A4066-B261-49FE-952E-A0FE3EE75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7" name="Straight Connector 136">
            <a:extLst>
              <a:ext uri="{FF2B5EF4-FFF2-40B4-BE49-F238E27FC236}">
                <a16:creationId xmlns:a16="http://schemas.microsoft.com/office/drawing/2014/main" id="{381B4579-E2EA-4BD7-94FF-0A0BEE135C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3530885"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451580" y="804520"/>
            <a:ext cx="3530157" cy="1049235"/>
          </a:xfrm>
        </p:spPr>
        <p:txBody>
          <a:bodyPr>
            <a:normAutofit/>
          </a:bodyPr>
          <a:lstStyle/>
          <a:p>
            <a:r>
              <a:rPr lang="en-US" dirty="0"/>
              <a:t>Software Repositories </a:t>
            </a:r>
          </a:p>
        </p:txBody>
      </p:sp>
      <p:sp>
        <p:nvSpPr>
          <p:cNvPr id="139" name="Rectangle 138">
            <a:extLst>
              <a:ext uri="{FF2B5EF4-FFF2-40B4-BE49-F238E27FC236}">
                <a16:creationId xmlns:a16="http://schemas.microsoft.com/office/drawing/2014/main" id="{81958111-BC13-4D45-AB27-0C2C83F9BA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Content Placeholder 2">
            <a:extLst>
              <a:ext uri="{FF2B5EF4-FFF2-40B4-BE49-F238E27FC236}">
                <a16:creationId xmlns:a16="http://schemas.microsoft.com/office/drawing/2014/main" id="{864C633D-760F-2546-87F7-37FD460CB8B5}"/>
              </a:ext>
            </a:extLst>
          </p:cNvPr>
          <p:cNvSpPr>
            <a:spLocks noGrp="1"/>
          </p:cNvSpPr>
          <p:nvPr>
            <p:ph idx="1"/>
          </p:nvPr>
        </p:nvSpPr>
        <p:spPr>
          <a:xfrm>
            <a:off x="951265" y="2015732"/>
            <a:ext cx="4026840" cy="3927866"/>
          </a:xfrm>
        </p:spPr>
        <p:txBody>
          <a:bodyPr>
            <a:normAutofit fontScale="92500" lnSpcReduction="10000"/>
          </a:bodyPr>
          <a:lstStyle/>
          <a:p>
            <a:pPr>
              <a:lnSpc>
                <a:spcPct val="110000"/>
              </a:lnSpc>
            </a:pPr>
            <a:r>
              <a:rPr lang="en-US" sz="1800" dirty="0"/>
              <a:t>A </a:t>
            </a:r>
            <a:r>
              <a:rPr lang="en-US" sz="1800" b="1" dirty="0"/>
              <a:t>software repository </a:t>
            </a:r>
            <a:r>
              <a:rPr lang="en-US" sz="1800" dirty="0"/>
              <a:t>is a storage location for software packages.  A software repository is a central place to keep resources that users can pull from when necessary. Software repositories serve the general purpose of promoting collaborative use by offering remote access to software packages.</a:t>
            </a:r>
          </a:p>
          <a:p>
            <a:pPr lvl="1">
              <a:lnSpc>
                <a:spcPct val="110000"/>
              </a:lnSpc>
            </a:pPr>
            <a:r>
              <a:rPr lang="en-US" dirty="0"/>
              <a:t>A </a:t>
            </a:r>
            <a:r>
              <a:rPr lang="en-US" b="1" dirty="0"/>
              <a:t>software package</a:t>
            </a:r>
            <a:r>
              <a:rPr lang="en-US" dirty="0"/>
              <a:t> is a group of programs (in folders and written on files) which are bundled together to serve a common purpose.</a:t>
            </a:r>
            <a:endParaRPr lang="en-US" sz="1600" dirty="0"/>
          </a:p>
          <a:p>
            <a:pPr>
              <a:lnSpc>
                <a:spcPct val="110000"/>
              </a:lnSpc>
            </a:pPr>
            <a:r>
              <a:rPr lang="en-US" sz="1800" dirty="0"/>
              <a:t>A software repository is also known as a </a:t>
            </a:r>
            <a:r>
              <a:rPr lang="en-US" sz="1800" b="1" dirty="0"/>
              <a:t>code repository</a:t>
            </a:r>
            <a:r>
              <a:rPr lang="en-US" sz="1800" dirty="0"/>
              <a:t>.</a:t>
            </a:r>
          </a:p>
        </p:txBody>
      </p:sp>
      <p:grpSp>
        <p:nvGrpSpPr>
          <p:cNvPr id="141" name="Group 140">
            <a:extLst>
              <a:ext uri="{FF2B5EF4-FFF2-40B4-BE49-F238E27FC236}">
                <a16:creationId xmlns:a16="http://schemas.microsoft.com/office/drawing/2014/main" id="{82188758-E18A-4CE5-9D03-F4BF5D887C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46003" y="583365"/>
            <a:chExt cx="6091790" cy="5181928"/>
          </a:xfrm>
        </p:grpSpPr>
        <p:sp>
          <p:nvSpPr>
            <p:cNvPr id="142" name="Rectangle 141">
              <a:extLst>
                <a:ext uri="{FF2B5EF4-FFF2-40B4-BE49-F238E27FC236}">
                  <a16:creationId xmlns:a16="http://schemas.microsoft.com/office/drawing/2014/main" id="{821513DD-C15F-4381-AEA6-ED9E5E218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6003" y="583365"/>
              <a:ext cx="609179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CED2DE01-7F43-4858-85FC-27022DA78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64828" y="915807"/>
              <a:ext cx="54617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1266" name="Picture 2" descr="Set up a repository - Azure DevOps | Microsoft Docs">
            <a:extLst>
              <a:ext uri="{FF2B5EF4-FFF2-40B4-BE49-F238E27FC236}">
                <a16:creationId xmlns:a16="http://schemas.microsoft.com/office/drawing/2014/main" id="{E7E2E8E7-8971-8940-A848-E906A1BF644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43" r="-3" b="-3"/>
          <a:stretch/>
        </p:blipFill>
        <p:spPr bwMode="auto">
          <a:xfrm>
            <a:off x="6093926" y="1116345"/>
            <a:ext cx="4821551" cy="3866172"/>
          </a:xfrm>
          <a:prstGeom prst="rect">
            <a:avLst/>
          </a:prstGeom>
          <a:noFill/>
          <a:extLst>
            <a:ext uri="{909E8E84-426E-40DD-AFC4-6F175D3DCCD1}">
              <a14:hiddenFill xmlns:a14="http://schemas.microsoft.com/office/drawing/2010/main">
                <a:solidFill>
                  <a:srgbClr val="FFFFFF"/>
                </a:solidFill>
              </a14:hiddenFill>
            </a:ext>
          </a:extLst>
        </p:spPr>
      </p:pic>
      <p:pic>
        <p:nvPicPr>
          <p:cNvPr id="145" name="Picture 144">
            <a:extLst>
              <a:ext uri="{FF2B5EF4-FFF2-40B4-BE49-F238E27FC236}">
                <a16:creationId xmlns:a16="http://schemas.microsoft.com/office/drawing/2014/main" id="{D42F4933-2ECF-4EE5-BCE4-F19E3CA609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7" name="Straight Connector 146">
            <a:extLst>
              <a:ext uri="{FF2B5EF4-FFF2-40B4-BE49-F238E27FC236}">
                <a16:creationId xmlns:a16="http://schemas.microsoft.com/office/drawing/2014/main" id="{C6FAC23C-014D-4AC5-AD1B-36F7D0E7EF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40879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623B-2359-A04F-BDFE-154D7B27E4E8}"/>
              </a:ext>
            </a:extLst>
          </p:cNvPr>
          <p:cNvSpPr>
            <a:spLocks noGrp="1"/>
          </p:cNvSpPr>
          <p:nvPr>
            <p:ph type="title"/>
          </p:nvPr>
        </p:nvSpPr>
        <p:spPr/>
        <p:txBody>
          <a:bodyPr>
            <a:normAutofit/>
          </a:bodyPr>
          <a:lstStyle/>
          <a:p>
            <a:pPr algn="ctr"/>
            <a:r>
              <a:rPr lang="en-US"/>
              <a:t>DO NOW:</a:t>
            </a:r>
            <a:endParaRPr lang="en-US" dirty="0"/>
          </a:p>
        </p:txBody>
      </p:sp>
      <p:sp>
        <p:nvSpPr>
          <p:cNvPr id="3" name="Content Placeholder 2">
            <a:extLst>
              <a:ext uri="{FF2B5EF4-FFF2-40B4-BE49-F238E27FC236}">
                <a16:creationId xmlns:a16="http://schemas.microsoft.com/office/drawing/2014/main" id="{5EA5622D-DB6F-7844-9C5F-0B42D18CD6F0}"/>
              </a:ext>
            </a:extLst>
          </p:cNvPr>
          <p:cNvSpPr>
            <a:spLocks noGrp="1"/>
          </p:cNvSpPr>
          <p:nvPr>
            <p:ph idx="1"/>
          </p:nvPr>
        </p:nvSpPr>
        <p:spPr>
          <a:xfrm>
            <a:off x="190816" y="2015731"/>
            <a:ext cx="5365158" cy="4037750"/>
          </a:xfrm>
        </p:spPr>
        <p:txBody>
          <a:bodyPr numCol="1">
            <a:normAutofit lnSpcReduction="10000"/>
          </a:bodyPr>
          <a:lstStyle/>
          <a:p>
            <a:pPr fontAlgn="base"/>
            <a:r>
              <a:rPr lang="en-US" sz="1800" dirty="0"/>
              <a:t>Now that you know how to, create a repository for our class project titled </a:t>
            </a:r>
            <a:r>
              <a:rPr lang="en-US" sz="1800" b="1" dirty="0" err="1"/>
              <a:t>MyApi</a:t>
            </a:r>
            <a:r>
              <a:rPr lang="en-US" sz="1800" dirty="0"/>
              <a:t>, and be sure to implement the same settings as we did earlier.</a:t>
            </a:r>
            <a:endParaRPr lang="en-US" sz="1800" b="1" dirty="0"/>
          </a:p>
          <a:p>
            <a:pPr marL="0" indent="0" fontAlgn="base">
              <a:buNone/>
            </a:pPr>
            <a:endParaRPr lang="en-US" dirty="0"/>
          </a:p>
          <a:p>
            <a:pPr fontAlgn="base"/>
            <a:r>
              <a:rPr lang="en-US" sz="1800" dirty="0"/>
              <a:t>Download Visual Studio with .NET </a:t>
            </a:r>
          </a:p>
          <a:p>
            <a:pPr lvl="1" fontAlgn="base"/>
            <a:r>
              <a:rPr lang="en-US" sz="1600" dirty="0">
                <a:hlinkClick r:id="rId2"/>
              </a:rPr>
              <a:t>https://visualstudio.microsoft.com/downloads/</a:t>
            </a:r>
            <a:r>
              <a:rPr lang="en-US" sz="1600" dirty="0"/>
              <a:t> </a:t>
            </a:r>
          </a:p>
          <a:p>
            <a:pPr marL="0" indent="0" fontAlgn="base">
              <a:buNone/>
            </a:pPr>
            <a:endParaRPr lang="en-US" sz="1800" dirty="0"/>
          </a:p>
          <a:p>
            <a:pPr fontAlgn="base"/>
            <a:endParaRPr lang="en-US" sz="1800" dirty="0"/>
          </a:p>
          <a:p>
            <a:pPr fontAlgn="base"/>
            <a:r>
              <a:rPr lang="en-US" sz="1800" dirty="0"/>
              <a:t>Set up an account on Postman </a:t>
            </a:r>
          </a:p>
          <a:p>
            <a:pPr lvl="1" fontAlgn="base"/>
            <a:r>
              <a:rPr lang="en-US" sz="1600" dirty="0">
                <a:hlinkClick r:id="rId3"/>
              </a:rPr>
              <a:t>https://www.postman.com/</a:t>
            </a:r>
            <a:r>
              <a:rPr lang="en-US" sz="1600" dirty="0"/>
              <a:t> </a:t>
            </a:r>
          </a:p>
        </p:txBody>
      </p:sp>
      <p:pic>
        <p:nvPicPr>
          <p:cNvPr id="5" name="Picture 4" descr="Graphical user interface, text, application, email, Teams&#10;&#10;Description automatically generated">
            <a:extLst>
              <a:ext uri="{FF2B5EF4-FFF2-40B4-BE49-F238E27FC236}">
                <a16:creationId xmlns:a16="http://schemas.microsoft.com/office/drawing/2014/main" id="{1E6B5E9D-0413-EF42-8E83-1E0523FD56A3}"/>
              </a:ext>
            </a:extLst>
          </p:cNvPr>
          <p:cNvPicPr>
            <a:picLocks noChangeAspect="1"/>
          </p:cNvPicPr>
          <p:nvPr/>
        </p:nvPicPr>
        <p:blipFill>
          <a:blip r:embed="rId4"/>
          <a:stretch>
            <a:fillRect/>
          </a:stretch>
        </p:blipFill>
        <p:spPr>
          <a:xfrm>
            <a:off x="5555974" y="2722127"/>
            <a:ext cx="5610343" cy="1928556"/>
          </a:xfrm>
          <a:prstGeom prst="rect">
            <a:avLst/>
          </a:prstGeom>
        </p:spPr>
      </p:pic>
      <p:pic>
        <p:nvPicPr>
          <p:cNvPr id="7" name="Picture 6">
            <a:extLst>
              <a:ext uri="{FF2B5EF4-FFF2-40B4-BE49-F238E27FC236}">
                <a16:creationId xmlns:a16="http://schemas.microsoft.com/office/drawing/2014/main" id="{3C12BF33-3F44-FA42-9C7A-D5D9B454F126}"/>
              </a:ext>
            </a:extLst>
          </p:cNvPr>
          <p:cNvPicPr>
            <a:picLocks noChangeAspect="1"/>
          </p:cNvPicPr>
          <p:nvPr/>
        </p:nvPicPr>
        <p:blipFill>
          <a:blip r:embed="rId5"/>
          <a:stretch>
            <a:fillRect/>
          </a:stretch>
        </p:blipFill>
        <p:spPr>
          <a:xfrm>
            <a:off x="3768657" y="4613373"/>
            <a:ext cx="1141347" cy="1432068"/>
          </a:xfrm>
          <a:prstGeom prst="rect">
            <a:avLst/>
          </a:prstGeom>
        </p:spPr>
      </p:pic>
    </p:spTree>
    <p:extLst>
      <p:ext uri="{BB962C8B-B14F-4D97-AF65-F5344CB8AC3E}">
        <p14:creationId xmlns:p14="http://schemas.microsoft.com/office/powerpoint/2010/main" val="3507591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p:txBody>
          <a:bodyPr/>
          <a:lstStyle/>
          <a:p>
            <a:pPr algn="ctr"/>
            <a:r>
              <a:rPr lang="en-US" dirty="0"/>
              <a:t>What is github?</a:t>
            </a:r>
          </a:p>
        </p:txBody>
      </p:sp>
      <p:sp>
        <p:nvSpPr>
          <p:cNvPr id="3" name="Content Placeholder 2">
            <a:extLst>
              <a:ext uri="{FF2B5EF4-FFF2-40B4-BE49-F238E27FC236}">
                <a16:creationId xmlns:a16="http://schemas.microsoft.com/office/drawing/2014/main" id="{864C633D-760F-2546-87F7-37FD460CB8B5}"/>
              </a:ext>
            </a:extLst>
          </p:cNvPr>
          <p:cNvSpPr>
            <a:spLocks noGrp="1"/>
          </p:cNvSpPr>
          <p:nvPr>
            <p:ph idx="1"/>
          </p:nvPr>
        </p:nvSpPr>
        <p:spPr>
          <a:xfrm>
            <a:off x="5505674" y="2098859"/>
            <a:ext cx="6090579" cy="3450613"/>
          </a:xfrm>
        </p:spPr>
        <p:txBody>
          <a:bodyPr/>
          <a:lstStyle/>
          <a:p>
            <a:pPr fontAlgn="base"/>
            <a:r>
              <a:rPr lang="en-US" dirty="0"/>
              <a:t>GitHub is a website and cloud-based service that helps developers store and manage their code, as well as track and control changes to their code. To understand exactly what GitHub is, you need to know two connected principles:</a:t>
            </a:r>
          </a:p>
          <a:p>
            <a:pPr lvl="1" fontAlgn="base"/>
            <a:r>
              <a:rPr lang="en-US" dirty="0"/>
              <a:t>Version control</a:t>
            </a:r>
          </a:p>
          <a:p>
            <a:pPr lvl="1" fontAlgn="base"/>
            <a:r>
              <a:rPr lang="en-US" dirty="0"/>
              <a:t>Git</a:t>
            </a:r>
          </a:p>
        </p:txBody>
      </p:sp>
      <p:pic>
        <p:nvPicPr>
          <p:cNvPr id="1026" name="Picture 2" descr="HOW TO GET STARTED WITH GITHUB(OPEN SOURCE)? | by Srimathi Jagadeesan |  hackgenius | Medium">
            <a:extLst>
              <a:ext uri="{FF2B5EF4-FFF2-40B4-BE49-F238E27FC236}">
                <a16:creationId xmlns:a16="http://schemas.microsoft.com/office/drawing/2014/main" id="{9DB192CB-59C9-E94C-B831-513B6F090F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7146" y="2259757"/>
            <a:ext cx="3835400" cy="2120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4706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p:txBody>
          <a:bodyPr/>
          <a:lstStyle/>
          <a:p>
            <a:pPr algn="ctr"/>
            <a:r>
              <a:rPr lang="en-US" dirty="0"/>
              <a:t>Version control</a:t>
            </a:r>
          </a:p>
        </p:txBody>
      </p:sp>
      <p:sp>
        <p:nvSpPr>
          <p:cNvPr id="3" name="Content Placeholder 2">
            <a:extLst>
              <a:ext uri="{FF2B5EF4-FFF2-40B4-BE49-F238E27FC236}">
                <a16:creationId xmlns:a16="http://schemas.microsoft.com/office/drawing/2014/main" id="{864C633D-760F-2546-87F7-37FD460CB8B5}"/>
              </a:ext>
            </a:extLst>
          </p:cNvPr>
          <p:cNvSpPr>
            <a:spLocks noGrp="1"/>
          </p:cNvSpPr>
          <p:nvPr>
            <p:ph idx="1"/>
          </p:nvPr>
        </p:nvSpPr>
        <p:spPr>
          <a:xfrm>
            <a:off x="5436401" y="2125613"/>
            <a:ext cx="6132893" cy="3927868"/>
          </a:xfrm>
        </p:spPr>
        <p:txBody>
          <a:bodyPr>
            <a:normAutofit/>
          </a:bodyPr>
          <a:lstStyle/>
          <a:p>
            <a:pPr fontAlgn="base"/>
            <a:r>
              <a:rPr lang="en-US" sz="1900" b="1" dirty="0"/>
              <a:t>Version control </a:t>
            </a:r>
            <a:r>
              <a:rPr lang="en-US" sz="1900" dirty="0"/>
              <a:t> (also known as </a:t>
            </a:r>
            <a:r>
              <a:rPr lang="en-US" sz="1900" b="1" dirty="0"/>
              <a:t>source control</a:t>
            </a:r>
            <a:r>
              <a:rPr lang="en-US" sz="1900" dirty="0"/>
              <a:t>) is the practice of tracking and managing changes to source code.</a:t>
            </a:r>
          </a:p>
          <a:p>
            <a:pPr lvl="1" fontAlgn="base"/>
            <a:r>
              <a:rPr lang="en-US" sz="1900" dirty="0"/>
              <a:t>You should use version control software for all code, files, and assets that multiple team members will collaborate on.</a:t>
            </a:r>
          </a:p>
          <a:p>
            <a:pPr fontAlgn="base"/>
            <a:r>
              <a:rPr lang="en-US" sz="1900" b="1" dirty="0"/>
              <a:t>Version control systems</a:t>
            </a:r>
            <a:r>
              <a:rPr lang="en-US" sz="1900" dirty="0"/>
              <a:t> are software tools that help software teams manage changes to source code over time. </a:t>
            </a:r>
          </a:p>
          <a:p>
            <a:pPr lvl="1" fontAlgn="base"/>
            <a:r>
              <a:rPr lang="en-US" sz="1900"/>
              <a:t>They can be </a:t>
            </a:r>
            <a:r>
              <a:rPr lang="en-US" sz="1900" dirty="0"/>
              <a:t>broken down into two main categories, </a:t>
            </a:r>
            <a:r>
              <a:rPr lang="en-US" sz="1900" b="1" dirty="0"/>
              <a:t>centralized and decentralized (also known as distributed)</a:t>
            </a:r>
            <a:r>
              <a:rPr lang="en-US" sz="1900" dirty="0"/>
              <a:t>.</a:t>
            </a:r>
          </a:p>
          <a:p>
            <a:pPr lvl="1" fontAlgn="base"/>
            <a:endParaRPr lang="en-US" dirty="0"/>
          </a:p>
        </p:txBody>
      </p:sp>
      <p:pic>
        <p:nvPicPr>
          <p:cNvPr id="5" name="Picture 4">
            <a:extLst>
              <a:ext uri="{FF2B5EF4-FFF2-40B4-BE49-F238E27FC236}">
                <a16:creationId xmlns:a16="http://schemas.microsoft.com/office/drawing/2014/main" id="{59151D65-3E75-F94E-94F6-EB8F0F1A40EF}"/>
              </a:ext>
            </a:extLst>
          </p:cNvPr>
          <p:cNvPicPr>
            <a:picLocks noChangeAspect="1"/>
          </p:cNvPicPr>
          <p:nvPr/>
        </p:nvPicPr>
        <p:blipFill>
          <a:blip r:embed="rId2"/>
          <a:stretch>
            <a:fillRect/>
          </a:stretch>
        </p:blipFill>
        <p:spPr>
          <a:xfrm>
            <a:off x="276341" y="2261086"/>
            <a:ext cx="4828193" cy="2629569"/>
          </a:xfrm>
          <a:prstGeom prst="rect">
            <a:avLst/>
          </a:prstGeom>
        </p:spPr>
      </p:pic>
    </p:spTree>
    <p:extLst>
      <p:ext uri="{BB962C8B-B14F-4D97-AF65-F5344CB8AC3E}">
        <p14:creationId xmlns:p14="http://schemas.microsoft.com/office/powerpoint/2010/main" val="3167504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p:txBody>
          <a:bodyPr/>
          <a:lstStyle/>
          <a:p>
            <a:pPr algn="ctr"/>
            <a:r>
              <a:rPr lang="en-US" dirty="0"/>
              <a:t>Centralized Version control</a:t>
            </a:r>
          </a:p>
        </p:txBody>
      </p:sp>
      <p:sp>
        <p:nvSpPr>
          <p:cNvPr id="3" name="Content Placeholder 2">
            <a:extLst>
              <a:ext uri="{FF2B5EF4-FFF2-40B4-BE49-F238E27FC236}">
                <a16:creationId xmlns:a16="http://schemas.microsoft.com/office/drawing/2014/main" id="{864C633D-760F-2546-87F7-37FD460CB8B5}"/>
              </a:ext>
            </a:extLst>
          </p:cNvPr>
          <p:cNvSpPr>
            <a:spLocks noGrp="1"/>
          </p:cNvSpPr>
          <p:nvPr>
            <p:ph idx="1"/>
          </p:nvPr>
        </p:nvSpPr>
        <p:spPr>
          <a:xfrm>
            <a:off x="5436401" y="2125613"/>
            <a:ext cx="6132893" cy="3927868"/>
          </a:xfrm>
        </p:spPr>
        <p:txBody>
          <a:bodyPr>
            <a:normAutofit/>
          </a:bodyPr>
          <a:lstStyle/>
          <a:p>
            <a:pPr fontAlgn="base"/>
            <a:r>
              <a:rPr lang="en-US" dirty="0"/>
              <a:t>When </a:t>
            </a:r>
            <a:r>
              <a:rPr lang="en-US" b="1" dirty="0"/>
              <a:t>centralized version control </a:t>
            </a:r>
            <a:r>
              <a:rPr lang="en-US" dirty="0"/>
              <a:t>is implemented in a version control system, the central server stores all the data. This central server enables team collaboration. It just contains a single repository. Developers need to </a:t>
            </a:r>
            <a:r>
              <a:rPr lang="en-US" b="1" dirty="0"/>
              <a:t>commit </a:t>
            </a:r>
            <a:r>
              <a:rPr lang="en-US" dirty="0"/>
              <a:t>(a git command that captures a snapshot of the project's changes) and push directly to the remote repository.</a:t>
            </a:r>
          </a:p>
        </p:txBody>
      </p:sp>
      <p:pic>
        <p:nvPicPr>
          <p:cNvPr id="7170" name="Picture 2" descr="Centralized vs Distributed Version Control Systems | by Mateusz Lubański |  FAUN Publication">
            <a:extLst>
              <a:ext uri="{FF2B5EF4-FFF2-40B4-BE49-F238E27FC236}">
                <a16:creationId xmlns:a16="http://schemas.microsoft.com/office/drawing/2014/main" id="{8434DD58-9896-F54F-83CF-2B4E07B04F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837" y="2125613"/>
            <a:ext cx="5084618" cy="22457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0208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2C0EC-DAFD-FA46-B917-3AB242E59CC3}"/>
              </a:ext>
            </a:extLst>
          </p:cNvPr>
          <p:cNvSpPr>
            <a:spLocks noGrp="1"/>
          </p:cNvSpPr>
          <p:nvPr>
            <p:ph type="title"/>
          </p:nvPr>
        </p:nvSpPr>
        <p:spPr>
          <a:xfrm>
            <a:off x="1053482" y="804519"/>
            <a:ext cx="10085036" cy="1049235"/>
          </a:xfrm>
        </p:spPr>
        <p:txBody>
          <a:bodyPr/>
          <a:lstStyle/>
          <a:p>
            <a:pPr algn="ctr"/>
            <a:r>
              <a:rPr lang="en-US" dirty="0"/>
              <a:t>Distributed / decentralized Version control</a:t>
            </a:r>
          </a:p>
        </p:txBody>
      </p:sp>
      <p:sp>
        <p:nvSpPr>
          <p:cNvPr id="3" name="Content Placeholder 2">
            <a:extLst>
              <a:ext uri="{FF2B5EF4-FFF2-40B4-BE49-F238E27FC236}">
                <a16:creationId xmlns:a16="http://schemas.microsoft.com/office/drawing/2014/main" id="{864C633D-760F-2546-87F7-37FD460CB8B5}"/>
              </a:ext>
            </a:extLst>
          </p:cNvPr>
          <p:cNvSpPr>
            <a:spLocks noGrp="1"/>
          </p:cNvSpPr>
          <p:nvPr>
            <p:ph idx="1"/>
          </p:nvPr>
        </p:nvSpPr>
        <p:spPr>
          <a:xfrm>
            <a:off x="5436401" y="2125613"/>
            <a:ext cx="6132893" cy="3927868"/>
          </a:xfrm>
        </p:spPr>
        <p:txBody>
          <a:bodyPr>
            <a:normAutofit/>
          </a:bodyPr>
          <a:lstStyle/>
          <a:p>
            <a:pPr fontAlgn="base"/>
            <a:r>
              <a:rPr lang="en-US" b="1" dirty="0"/>
              <a:t>Distributed / decentralized version control </a:t>
            </a:r>
            <a:r>
              <a:rPr lang="en-US" dirty="0"/>
              <a:t>is a type of version control used by version control systems where the complete codebase — including its full version history — is mirrored on every developer's computer.</a:t>
            </a:r>
          </a:p>
          <a:p>
            <a:pPr lvl="1" fontAlgn="base"/>
            <a:r>
              <a:rPr lang="en-US" dirty="0"/>
              <a:t>A developer using this type of version control can commit locally and later push all of those commits to the remote repository, rather than having to commit directly. </a:t>
            </a:r>
          </a:p>
        </p:txBody>
      </p:sp>
      <p:pic>
        <p:nvPicPr>
          <p:cNvPr id="9218" name="Picture 2" descr="How does Git work?. Git is a DVCS (Distributed Version… | by sunil kumar  sahoo | Medium">
            <a:extLst>
              <a:ext uri="{FF2B5EF4-FFF2-40B4-BE49-F238E27FC236}">
                <a16:creationId xmlns:a16="http://schemas.microsoft.com/office/drawing/2014/main" id="{FDCF0C42-2F15-B841-B761-51352164C9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517" y="2125614"/>
            <a:ext cx="5270172" cy="3485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5745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CVCS-vs-DVCS">
            <a:extLst>
              <a:ext uri="{FF2B5EF4-FFF2-40B4-BE49-F238E27FC236}">
                <a16:creationId xmlns:a16="http://schemas.microsoft.com/office/drawing/2014/main" id="{2FFA3C52-4DC4-8E4D-9B48-20C6AFBB03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67745" y="2081792"/>
            <a:ext cx="6601795" cy="344617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40E6DEE-DE69-C141-9C83-08F2118838FD}"/>
              </a:ext>
            </a:extLst>
          </p:cNvPr>
          <p:cNvSpPr txBox="1"/>
          <p:nvPr/>
        </p:nvSpPr>
        <p:spPr>
          <a:xfrm>
            <a:off x="265348" y="2075841"/>
            <a:ext cx="4777707" cy="3970318"/>
          </a:xfrm>
          <a:prstGeom prst="rect">
            <a:avLst/>
          </a:prstGeom>
          <a:noFill/>
        </p:spPr>
        <p:txBody>
          <a:bodyPr wrap="square" rtlCol="0">
            <a:spAutoFit/>
          </a:bodyPr>
          <a:lstStyle/>
          <a:p>
            <a:pPr algn="ctr"/>
            <a:r>
              <a:rPr lang="en-US" sz="2000" b="1" u="sng" dirty="0"/>
              <a:t>Centralized</a:t>
            </a:r>
          </a:p>
          <a:p>
            <a:r>
              <a:rPr lang="en-US" b="1" dirty="0"/>
              <a:t>Pros:</a:t>
            </a:r>
          </a:p>
          <a:p>
            <a:pPr marL="285750" indent="-285750">
              <a:buFont typeface="Arial" panose="020B0604020202020204" pitchFamily="34" charset="0"/>
              <a:buChar char="•"/>
            </a:pPr>
            <a:r>
              <a:rPr lang="en-US" dirty="0"/>
              <a:t>Easy to learn and manage </a:t>
            </a:r>
          </a:p>
          <a:p>
            <a:pPr marL="285750" indent="-285750">
              <a:buFont typeface="Arial" panose="020B0604020202020204" pitchFamily="34" charset="0"/>
              <a:buChar char="•"/>
            </a:pPr>
            <a:r>
              <a:rPr lang="en-US" dirty="0"/>
              <a:t>More control over users and their access.</a:t>
            </a:r>
          </a:p>
          <a:p>
            <a:r>
              <a:rPr lang="en-US" b="1" dirty="0"/>
              <a:t>Cons:</a:t>
            </a:r>
          </a:p>
          <a:p>
            <a:pPr marL="285750" indent="-285750">
              <a:buFont typeface="Arial" panose="020B0604020202020204" pitchFamily="34" charset="0"/>
              <a:buChar char="•"/>
            </a:pPr>
            <a:r>
              <a:rPr lang="en-US" dirty="0"/>
              <a:t>Must connect to the network to perform operations. </a:t>
            </a:r>
          </a:p>
          <a:p>
            <a:pPr marL="285750" indent="-285750">
              <a:buFont typeface="Arial" panose="020B0604020202020204" pitchFamily="34" charset="0"/>
              <a:buChar char="•"/>
            </a:pPr>
            <a:r>
              <a:rPr lang="en-US" dirty="0"/>
              <a:t>During an operation, if the central server crashes, there is a high chance of losing data. </a:t>
            </a:r>
          </a:p>
          <a:p>
            <a:pPr marL="285750" indent="-285750">
              <a:buFont typeface="Arial" panose="020B0604020202020204" pitchFamily="34" charset="0"/>
              <a:buChar char="•"/>
            </a:pPr>
            <a:r>
              <a:rPr lang="en-US" dirty="0"/>
              <a:t>For every command, the system connects to the central server, which impacts the speed of the current operation.</a:t>
            </a:r>
          </a:p>
          <a:p>
            <a:endParaRPr lang="en-US" dirty="0"/>
          </a:p>
          <a:p>
            <a:r>
              <a:rPr lang="en-US" dirty="0"/>
              <a:t> </a:t>
            </a:r>
          </a:p>
        </p:txBody>
      </p:sp>
      <p:sp>
        <p:nvSpPr>
          <p:cNvPr id="8" name="Title 1">
            <a:extLst>
              <a:ext uri="{FF2B5EF4-FFF2-40B4-BE49-F238E27FC236}">
                <a16:creationId xmlns:a16="http://schemas.microsoft.com/office/drawing/2014/main" id="{1007EC3B-EBEF-E440-B631-8BE1356F1A3F}"/>
              </a:ext>
            </a:extLst>
          </p:cNvPr>
          <p:cNvSpPr>
            <a:spLocks noGrp="1"/>
          </p:cNvSpPr>
          <p:nvPr>
            <p:ph type="title"/>
          </p:nvPr>
        </p:nvSpPr>
        <p:spPr>
          <a:xfrm>
            <a:off x="1410016" y="214894"/>
            <a:ext cx="9603275" cy="1440873"/>
          </a:xfrm>
        </p:spPr>
        <p:txBody>
          <a:bodyPr>
            <a:normAutofit fontScale="90000"/>
          </a:bodyPr>
          <a:lstStyle/>
          <a:p>
            <a:pPr algn="ctr"/>
            <a:r>
              <a:rPr lang="en-US" dirty="0"/>
              <a:t>Centralized version control</a:t>
            </a:r>
            <a:br>
              <a:rPr lang="en-US" dirty="0"/>
            </a:br>
            <a:r>
              <a:rPr lang="en-US" dirty="0"/>
              <a:t>vs. </a:t>
            </a:r>
            <a:br>
              <a:rPr lang="en-US" dirty="0"/>
            </a:br>
            <a:r>
              <a:rPr lang="en-US" dirty="0"/>
              <a:t>distributed / decentralized version control</a:t>
            </a:r>
          </a:p>
        </p:txBody>
      </p:sp>
    </p:spTree>
    <p:extLst>
      <p:ext uri="{BB962C8B-B14F-4D97-AF65-F5344CB8AC3E}">
        <p14:creationId xmlns:p14="http://schemas.microsoft.com/office/powerpoint/2010/main" val="347419155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24964</TotalTime>
  <Words>2363</Words>
  <Application>Microsoft Macintosh PowerPoint</Application>
  <PresentationFormat>Widescreen</PresentationFormat>
  <Paragraphs>161</Paragraphs>
  <Slides>40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Arial</vt:lpstr>
      <vt:lpstr>Cavolini</vt:lpstr>
      <vt:lpstr>Gill Sans MT</vt:lpstr>
      <vt:lpstr>Gallery</vt:lpstr>
      <vt:lpstr>GitHub</vt:lpstr>
      <vt:lpstr>Source code</vt:lpstr>
      <vt:lpstr>Software packages</vt:lpstr>
      <vt:lpstr>Software Repositories </vt:lpstr>
      <vt:lpstr>What is github?</vt:lpstr>
      <vt:lpstr>Version control</vt:lpstr>
      <vt:lpstr>Centralized Version control</vt:lpstr>
      <vt:lpstr>Distributed / decentralized Version control</vt:lpstr>
      <vt:lpstr>Centralized version control vs.  distributed / decentralized version control</vt:lpstr>
      <vt:lpstr>Centralized version control vs.  distributed / decentralized version control</vt:lpstr>
      <vt:lpstr>git</vt:lpstr>
      <vt:lpstr>Git vs. github</vt:lpstr>
      <vt:lpstr>Git branches</vt:lpstr>
      <vt:lpstr>Activity 2</vt:lpstr>
      <vt:lpstr>Creating your first repository</vt:lpstr>
      <vt:lpstr>Creating your first repository</vt:lpstr>
      <vt:lpstr>Your first repository</vt:lpstr>
      <vt:lpstr>readmes</vt:lpstr>
      <vt:lpstr>.gitignore</vt:lpstr>
      <vt:lpstr>Cloning your repository</vt:lpstr>
      <vt:lpstr>Cloning your repository</vt:lpstr>
      <vt:lpstr>the .git folder</vt:lpstr>
      <vt:lpstr>HTTPS</vt:lpstr>
      <vt:lpstr>creating a personal access token (pat)</vt:lpstr>
      <vt:lpstr>creating a personal access token (pat)</vt:lpstr>
      <vt:lpstr>common git commands</vt:lpstr>
      <vt:lpstr>git init</vt:lpstr>
      <vt:lpstr>git clone [URL of the repository]</vt:lpstr>
      <vt:lpstr>git branch [new branch name]</vt:lpstr>
      <vt:lpstr>git branch</vt:lpstr>
      <vt:lpstr>git checkout [existing branch name] </vt:lpstr>
      <vt:lpstr>git checkout –b [new branch name] </vt:lpstr>
      <vt:lpstr>git add [file name]</vt:lpstr>
      <vt:lpstr>git add -A </vt:lpstr>
      <vt:lpstr>git commit -m “[message]” </vt:lpstr>
      <vt:lpstr>git push</vt:lpstr>
      <vt:lpstr>git pull</vt:lpstr>
      <vt:lpstr>git pull origin [existing branch name] </vt:lpstr>
      <vt:lpstr>common git commands: Overview</vt:lpstr>
      <vt:lpstr>DO NOW: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110</cp:revision>
  <dcterms:created xsi:type="dcterms:W3CDTF">2021-12-05T03:22:49Z</dcterms:created>
  <dcterms:modified xsi:type="dcterms:W3CDTF">2022-09-12T21:28:04Z</dcterms:modified>
</cp:coreProperties>
</file>

<file path=docProps/thumbnail.jpeg>
</file>